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96"/>
  </p:notesMasterIdLst>
  <p:sldIdLst>
    <p:sldId id="256" r:id="rId2"/>
    <p:sldId id="448" r:id="rId3"/>
    <p:sldId id="257" r:id="rId4"/>
    <p:sldId id="265" r:id="rId5"/>
    <p:sldId id="266" r:id="rId6"/>
    <p:sldId id="374" r:id="rId7"/>
    <p:sldId id="280" r:id="rId8"/>
    <p:sldId id="259" r:id="rId9"/>
    <p:sldId id="292" r:id="rId10"/>
    <p:sldId id="269" r:id="rId11"/>
    <p:sldId id="286" r:id="rId12"/>
    <p:sldId id="290" r:id="rId13"/>
    <p:sldId id="277" r:id="rId14"/>
    <p:sldId id="281" r:id="rId15"/>
    <p:sldId id="295" r:id="rId16"/>
    <p:sldId id="298" r:id="rId17"/>
    <p:sldId id="325" r:id="rId18"/>
    <p:sldId id="326" r:id="rId19"/>
    <p:sldId id="327" r:id="rId20"/>
    <p:sldId id="328" r:id="rId21"/>
    <p:sldId id="329" r:id="rId22"/>
    <p:sldId id="314" r:id="rId23"/>
    <p:sldId id="330" r:id="rId24"/>
    <p:sldId id="347" r:id="rId25"/>
    <p:sldId id="348" r:id="rId26"/>
    <p:sldId id="331" r:id="rId27"/>
    <p:sldId id="332" r:id="rId28"/>
    <p:sldId id="333" r:id="rId29"/>
    <p:sldId id="319" r:id="rId30"/>
    <p:sldId id="320" r:id="rId31"/>
    <p:sldId id="353" r:id="rId32"/>
    <p:sldId id="303" r:id="rId33"/>
    <p:sldId id="354" r:id="rId34"/>
    <p:sldId id="339" r:id="rId35"/>
    <p:sldId id="355" r:id="rId36"/>
    <p:sldId id="377" r:id="rId37"/>
    <p:sldId id="336" r:id="rId38"/>
    <p:sldId id="337" r:id="rId39"/>
    <p:sldId id="335" r:id="rId40"/>
    <p:sldId id="338" r:id="rId41"/>
    <p:sldId id="261" r:id="rId42"/>
    <p:sldId id="282" r:id="rId43"/>
    <p:sldId id="356" r:id="rId44"/>
    <p:sldId id="345" r:id="rId45"/>
    <p:sldId id="344" r:id="rId46"/>
    <p:sldId id="349" r:id="rId47"/>
    <p:sldId id="350" r:id="rId48"/>
    <p:sldId id="351" r:id="rId49"/>
    <p:sldId id="352" r:id="rId50"/>
    <p:sldId id="373" r:id="rId51"/>
    <p:sldId id="340" r:id="rId52"/>
    <p:sldId id="386" r:id="rId53"/>
    <p:sldId id="387" r:id="rId54"/>
    <p:sldId id="388" r:id="rId55"/>
    <p:sldId id="389" r:id="rId56"/>
    <p:sldId id="390" r:id="rId57"/>
    <p:sldId id="384" r:id="rId58"/>
    <p:sldId id="312" r:id="rId59"/>
    <p:sldId id="410" r:id="rId60"/>
    <p:sldId id="412" r:id="rId61"/>
    <p:sldId id="413" r:id="rId62"/>
    <p:sldId id="414" r:id="rId63"/>
    <p:sldId id="411" r:id="rId64"/>
    <p:sldId id="447" r:id="rId65"/>
    <p:sldId id="444" r:id="rId66"/>
    <p:sldId id="445" r:id="rId67"/>
    <p:sldId id="446" r:id="rId68"/>
    <p:sldId id="421" r:id="rId69"/>
    <p:sldId id="422" r:id="rId70"/>
    <p:sldId id="423" r:id="rId71"/>
    <p:sldId id="424" r:id="rId72"/>
    <p:sldId id="425" r:id="rId73"/>
    <p:sldId id="426" r:id="rId74"/>
    <p:sldId id="427" r:id="rId75"/>
    <p:sldId id="428" r:id="rId76"/>
    <p:sldId id="429" r:id="rId77"/>
    <p:sldId id="430" r:id="rId78"/>
    <p:sldId id="431" r:id="rId79"/>
    <p:sldId id="432" r:id="rId80"/>
    <p:sldId id="433" r:id="rId81"/>
    <p:sldId id="409" r:id="rId82"/>
    <p:sldId id="416" r:id="rId83"/>
    <p:sldId id="417" r:id="rId84"/>
    <p:sldId id="293" r:id="rId85"/>
    <p:sldId id="380" r:id="rId86"/>
    <p:sldId id="381" r:id="rId87"/>
    <p:sldId id="392" r:id="rId88"/>
    <p:sldId id="378" r:id="rId89"/>
    <p:sldId id="379" r:id="rId90"/>
    <p:sldId id="418" r:id="rId91"/>
    <p:sldId id="419" r:id="rId92"/>
    <p:sldId id="294" r:id="rId93"/>
    <p:sldId id="287" r:id="rId94"/>
    <p:sldId id="288" r:id="rId95"/>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017" autoAdjust="0"/>
    <p:restoredTop sz="87899" autoAdjust="0"/>
  </p:normalViewPr>
  <p:slideViewPr>
    <p:cSldViewPr>
      <p:cViewPr>
        <p:scale>
          <a:sx n="50" d="100"/>
          <a:sy n="50" d="100"/>
        </p:scale>
        <p:origin x="-1812" y="-31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DDDD1BA2-86A7-4620-8B20-BBDDD0ACB9A2}" type="datetimeFigureOut">
              <a:rPr lang="he-IL" smtClean="0"/>
              <a:t>י"ב/אב/תשע"ב</a:t>
            </a:fld>
            <a:endParaRPr lang="he-I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0D6B5655-4001-4087-8198-E2FDC14942A8}" type="slidenum">
              <a:rPr lang="he-IL" smtClean="0"/>
              <a:t>‹#›</a:t>
            </a:fld>
            <a:endParaRPr lang="he-IL"/>
          </a:p>
        </p:txBody>
      </p:sp>
    </p:spTree>
    <p:extLst>
      <p:ext uri="{BB962C8B-B14F-4D97-AF65-F5344CB8AC3E}">
        <p14:creationId xmlns:p14="http://schemas.microsoft.com/office/powerpoint/2010/main" val="409024051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algn="l" rtl="0"/>
            <a:endParaRPr lang="en-US" baseline="0" dirty="0" smtClean="0"/>
          </a:p>
          <a:p>
            <a:pPr algn="l" rtl="0"/>
            <a:endParaRPr lang="he-IL" dirty="0"/>
          </a:p>
        </p:txBody>
      </p:sp>
      <p:sp>
        <p:nvSpPr>
          <p:cNvPr id="4" name="Slide Number Placeholder 3"/>
          <p:cNvSpPr>
            <a:spLocks noGrp="1"/>
          </p:cNvSpPr>
          <p:nvPr>
            <p:ph type="sldNum" sz="quarter" idx="10"/>
          </p:nvPr>
        </p:nvSpPr>
        <p:spPr/>
        <p:txBody>
          <a:bodyPr/>
          <a:lstStyle/>
          <a:p>
            <a:fld id="{0D6B5655-4001-4087-8198-E2FDC14942A8}" type="slidenum">
              <a:rPr lang="he-IL" smtClean="0"/>
              <a:t>1</a:t>
            </a:fld>
            <a:endParaRPr lang="he-IL"/>
          </a:p>
        </p:txBody>
      </p:sp>
    </p:spTree>
    <p:extLst>
      <p:ext uri="{BB962C8B-B14F-4D97-AF65-F5344CB8AC3E}">
        <p14:creationId xmlns:p14="http://schemas.microsoft.com/office/powerpoint/2010/main" val="217309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A3AE8-83DB-4C55-B4CF-647C7E98B791}" type="slidenum">
              <a:rPr lang="he-IL"/>
              <a:pPr/>
              <a:t>27</a:t>
            </a:fld>
            <a:endParaRPr lang="en-US"/>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A3AE8-83DB-4C55-B4CF-647C7E98B791}" type="slidenum">
              <a:rPr lang="he-IL"/>
              <a:pPr/>
              <a:t>28</a:t>
            </a:fld>
            <a:endParaRPr lang="en-US"/>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29</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37EB63-DE2F-4D85-8FF9-087DEC0CC8F7}" type="slidenum">
              <a:rPr lang="he-IL"/>
              <a:pPr/>
              <a:t>30</a:t>
            </a:fld>
            <a:endParaRPr lang="en-US"/>
          </a:p>
        </p:txBody>
      </p:sp>
      <p:sp>
        <p:nvSpPr>
          <p:cNvPr id="760834" name="Rectangle 2"/>
          <p:cNvSpPr>
            <a:spLocks noGrp="1" noRot="1" noChangeAspect="1" noChangeArrowheads="1" noTextEdit="1"/>
          </p:cNvSpPr>
          <p:nvPr>
            <p:ph type="sldImg"/>
          </p:nvPr>
        </p:nvSpPr>
        <p:spPr>
          <a:ln/>
        </p:spPr>
      </p:sp>
      <p:sp>
        <p:nvSpPr>
          <p:cNvPr id="760835" name="Rectangle 3"/>
          <p:cNvSpPr>
            <a:spLocks noGrp="1" noChangeArrowheads="1"/>
          </p:cNvSpPr>
          <p:nvPr>
            <p:ph type="body" idx="1"/>
          </p:nvPr>
        </p:nvSpPr>
        <p:spPr/>
        <p:txBody>
          <a:bodyPr/>
          <a:lstStyle/>
          <a:p>
            <a:endParaRPr lang="he-I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A3AE8-83DB-4C55-B4CF-647C7E98B791}" type="slidenum">
              <a:rPr lang="he-IL"/>
              <a:pPr/>
              <a:t>31</a:t>
            </a:fld>
            <a:endParaRPr lang="en-US"/>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600E78-4051-4930-A455-9C75438CA531}" type="slidenum">
              <a:rPr lang="ar-SA"/>
              <a:pPr/>
              <a:t>32</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endParaRPr lang="he-IL"/>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A3AE8-83DB-4C55-B4CF-647C7E98B791}" type="slidenum">
              <a:rPr lang="he-IL"/>
              <a:pPr/>
              <a:t>33</a:t>
            </a:fld>
            <a:endParaRPr lang="en-US"/>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D91347-F5E2-4733-821B-95BD972C0780}" type="slidenum">
              <a:rPr lang="ar-SA"/>
              <a:pPr/>
              <a:t>34</a:t>
            </a:fld>
            <a:endParaRPr lang="en-US"/>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endParaRPr lang="he-IL"/>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A3AE8-83DB-4C55-B4CF-647C7E98B791}" type="slidenum">
              <a:rPr lang="he-IL"/>
              <a:pPr/>
              <a:t>35</a:t>
            </a:fld>
            <a:endParaRPr lang="en-US"/>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he-IL"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6B5655-4001-4087-8198-E2FDC14942A8}" type="slidenum">
              <a:rPr lang="he-IL" smtClean="0"/>
              <a:t>36</a:t>
            </a:fld>
            <a:endParaRPr lang="he-IL"/>
          </a:p>
        </p:txBody>
      </p:sp>
    </p:spTree>
    <p:extLst>
      <p:ext uri="{BB962C8B-B14F-4D97-AF65-F5344CB8AC3E}">
        <p14:creationId xmlns:p14="http://schemas.microsoft.com/office/powerpoint/2010/main" val="3355502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A9EA79-114F-4DE8-9D02-6EA7EEFFE270}" type="slidenum">
              <a:rPr lang="ar-SA"/>
              <a:pPr/>
              <a:t>16</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endParaRPr lang="he-I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37</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38</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39</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40</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43</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45</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46</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47</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48</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49</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A9EA79-114F-4DE8-9D02-6EA7EEFFE270}" type="slidenum">
              <a:rPr lang="ar-SA"/>
              <a:pPr/>
              <a:t>17</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endParaRPr lang="he-IL"/>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0D6B5655-4001-4087-8198-E2FDC14942A8}" type="slidenum">
              <a:rPr lang="he-IL" smtClean="0"/>
              <a:t>50</a:t>
            </a:fld>
            <a:endParaRPr lang="he-IL"/>
          </a:p>
        </p:txBody>
      </p:sp>
    </p:spTree>
    <p:extLst>
      <p:ext uri="{BB962C8B-B14F-4D97-AF65-F5344CB8AC3E}">
        <p14:creationId xmlns:p14="http://schemas.microsoft.com/office/powerpoint/2010/main" val="2497673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0782D0-476C-4C89-BCCC-6F55B8353C38}" type="slidenum">
              <a:rPr lang="he-IL"/>
              <a:pPr/>
              <a:t>52</a:t>
            </a:fld>
            <a:endParaRPr lang="en-AU"/>
          </a:p>
        </p:txBody>
      </p:sp>
      <p:sp>
        <p:nvSpPr>
          <p:cNvPr id="439298" name="Rectangle 2"/>
          <p:cNvSpPr>
            <a:spLocks noGrp="1" noRot="1" noChangeAspect="1" noChangeArrowheads="1" noTextEdit="1"/>
          </p:cNvSpPr>
          <p:nvPr>
            <p:ph type="sldImg"/>
          </p:nvPr>
        </p:nvSpPr>
        <p:spPr>
          <a:xfrm>
            <a:off x="1150938" y="692150"/>
            <a:ext cx="4556125" cy="3416300"/>
          </a:xfrm>
          <a:ln/>
        </p:spPr>
      </p:sp>
      <p:sp>
        <p:nvSpPr>
          <p:cNvPr id="439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3B1F3C-B1CD-4C01-9434-E9EE14469481}" type="slidenum">
              <a:rPr lang="he-IL"/>
              <a:pPr/>
              <a:t>53</a:t>
            </a:fld>
            <a:endParaRPr lang="en-AU"/>
          </a:p>
        </p:txBody>
      </p:sp>
      <p:sp>
        <p:nvSpPr>
          <p:cNvPr id="441346" name="Rectangle 2"/>
          <p:cNvSpPr>
            <a:spLocks noGrp="1" noRot="1" noChangeAspect="1" noChangeArrowheads="1" noTextEdit="1"/>
          </p:cNvSpPr>
          <p:nvPr>
            <p:ph type="sldImg"/>
          </p:nvPr>
        </p:nvSpPr>
        <p:spPr>
          <a:xfrm>
            <a:off x="1150938" y="692150"/>
            <a:ext cx="4556125" cy="341630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DBC6-2155-4008-95F2-65D1BB9162B7}" type="slidenum">
              <a:rPr lang="he-IL"/>
              <a:pPr/>
              <a:t>54</a:t>
            </a:fld>
            <a:endParaRPr lang="en-AU"/>
          </a:p>
        </p:txBody>
      </p:sp>
      <p:sp>
        <p:nvSpPr>
          <p:cNvPr id="443394" name="Rectangle 2"/>
          <p:cNvSpPr>
            <a:spLocks noGrp="1" noRot="1" noChangeAspect="1" noChangeArrowheads="1" noTextEdit="1"/>
          </p:cNvSpPr>
          <p:nvPr>
            <p:ph type="sldImg"/>
          </p:nvPr>
        </p:nvSpPr>
        <p:spPr>
          <a:xfrm>
            <a:off x="1150938" y="692150"/>
            <a:ext cx="4556125" cy="3416300"/>
          </a:xfrm>
          <a:ln/>
        </p:spPr>
      </p:sp>
      <p:sp>
        <p:nvSpPr>
          <p:cNvPr id="443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151A57-AFDE-41FF-8294-EB0BE8A136FB}" type="slidenum">
              <a:rPr lang="he-IL"/>
              <a:pPr/>
              <a:t>55</a:t>
            </a:fld>
            <a:endParaRPr lang="en-AU"/>
          </a:p>
        </p:txBody>
      </p:sp>
      <p:sp>
        <p:nvSpPr>
          <p:cNvPr id="445442" name="Rectangle 2"/>
          <p:cNvSpPr>
            <a:spLocks noGrp="1" noRot="1" noChangeAspect="1" noChangeArrowheads="1" noTextEdit="1"/>
          </p:cNvSpPr>
          <p:nvPr>
            <p:ph type="sldImg"/>
          </p:nvPr>
        </p:nvSpPr>
        <p:spPr>
          <a:xfrm>
            <a:off x="1150938" y="692150"/>
            <a:ext cx="4556125" cy="3416300"/>
          </a:xfrm>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3D34EC-FC3B-4F58-A5B0-B372E1B9921D}" type="slidenum">
              <a:rPr lang="he-IL"/>
              <a:pPr/>
              <a:t>56</a:t>
            </a:fld>
            <a:endParaRPr lang="en-AU"/>
          </a:p>
        </p:txBody>
      </p:sp>
      <p:sp>
        <p:nvSpPr>
          <p:cNvPr id="447490" name="Rectangle 2"/>
          <p:cNvSpPr>
            <a:spLocks noGrp="1" noRot="1" noChangeAspect="1" noChangeArrowheads="1" noTextEdit="1"/>
          </p:cNvSpPr>
          <p:nvPr>
            <p:ph type="sldImg"/>
          </p:nvPr>
        </p:nvSpPr>
        <p:spPr>
          <a:xfrm>
            <a:off x="1150938" y="692150"/>
            <a:ext cx="4556125" cy="3416300"/>
          </a:xfrm>
          <a:ln/>
        </p:spPr>
      </p:sp>
      <p:sp>
        <p:nvSpPr>
          <p:cNvPr id="447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F4860C-5862-4DCE-8E64-046D4411AE36}" type="slidenum">
              <a:rPr lang="en-US"/>
              <a:pPr/>
              <a:t>58</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xfrm>
            <a:off x="912813" y="4343400"/>
            <a:ext cx="5032375" cy="4114800"/>
          </a:xfrm>
        </p:spPr>
        <p:txBody>
          <a:bodyPr/>
          <a:lstStyle/>
          <a:p>
            <a:endParaRPr lang="he-IL"/>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93F6A8-DC9F-49F0-8B63-AE6B837A6F64}" type="slidenum">
              <a:rPr lang="en-US"/>
              <a:pPr/>
              <a:t>60</a:t>
            </a:fld>
            <a:endParaRPr lang="en-US"/>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p:txBody>
          <a:bodyPr/>
          <a:lstStyle/>
          <a:p>
            <a:endParaRPr lang="he-IL"/>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0BD61C-40BD-4A4D-83E0-9E9A2DCD171F}" type="slidenum">
              <a:rPr lang="en-US"/>
              <a:pPr/>
              <a:t>61</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he-I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9E199E-654B-40EE-BB39-1E7D56C4A90A}" type="slidenum">
              <a:rPr lang="en-US"/>
              <a:pPr/>
              <a:t>62</a:t>
            </a:fld>
            <a:endParaRPr lang="en-US"/>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A9EA79-114F-4DE8-9D02-6EA7EEFFE270}" type="slidenum">
              <a:rPr lang="ar-SA"/>
              <a:pPr/>
              <a:t>19</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endParaRPr lang="he-IL"/>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3A2C6C-AE1A-4561-B7C2-7AF3FF6FC51C}" type="slidenum">
              <a:rPr lang="en-US"/>
              <a:pPr/>
              <a:t>82</a:t>
            </a:fld>
            <a:endParaRPr 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endParaRPr lang="he-I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920128-9032-493A-AB59-159CA32CF868}" type="slidenum">
              <a:rPr lang="en-US"/>
              <a:pPr/>
              <a:t>83</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he-I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85</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86</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87</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88</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70CAA0-4AD3-455B-886C-5783D31DD826}" type="slidenum">
              <a:rPr lang="he-IL"/>
              <a:pPr/>
              <a:t>89</a:t>
            </a:fld>
            <a:endParaRPr lang="en-US"/>
          </a:p>
        </p:txBody>
      </p:sp>
      <p:sp>
        <p:nvSpPr>
          <p:cNvPr id="759810" name="Rectangle 2"/>
          <p:cNvSpPr>
            <a:spLocks noGrp="1" noRot="1" noChangeAspect="1" noChangeArrowheads="1" noTextEdit="1"/>
          </p:cNvSpPr>
          <p:nvPr>
            <p:ph type="sldImg"/>
          </p:nvPr>
        </p:nvSpPr>
        <p:spPr>
          <a:ln/>
        </p:spPr>
      </p:sp>
      <p:sp>
        <p:nvSpPr>
          <p:cNvPr id="75981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A3AE8-83DB-4C55-B4CF-647C7E98B791}" type="slidenum">
              <a:rPr lang="he-IL"/>
              <a:pPr/>
              <a:t>22</a:t>
            </a:fld>
            <a:endParaRPr lang="en-US"/>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A3AE8-83DB-4C55-B4CF-647C7E98B791}" type="slidenum">
              <a:rPr lang="he-IL"/>
              <a:pPr/>
              <a:t>23</a:t>
            </a:fld>
            <a:endParaRPr lang="en-US"/>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A3AE8-83DB-4C55-B4CF-647C7E98B791}" type="slidenum">
              <a:rPr lang="he-IL"/>
              <a:pPr/>
              <a:t>24</a:t>
            </a:fld>
            <a:endParaRPr lang="en-US"/>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A3AE8-83DB-4C55-B4CF-647C7E98B791}" type="slidenum">
              <a:rPr lang="he-IL"/>
              <a:pPr/>
              <a:t>25</a:t>
            </a:fld>
            <a:endParaRPr lang="en-US"/>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he-I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5A3AE8-83DB-4C55-B4CF-647C7E98B791}" type="slidenum">
              <a:rPr lang="he-IL"/>
              <a:pPr/>
              <a:t>26</a:t>
            </a:fld>
            <a:endParaRPr lang="en-US"/>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p:txBody>
          <a:bodyPr/>
          <a:lstStyle/>
          <a:p>
            <a:endParaRPr lang="he-I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85800" y="2130425"/>
            <a:ext cx="7772400" cy="1470025"/>
          </a:xfrm>
        </p:spPr>
        <p:txBody>
          <a:body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י"ב/אב/תשע"ב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י"ב/אב/תשע"ב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8"/>
            <a:ext cx="2057400" cy="5851525"/>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י"ב/אב/תשע"ב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י"ב/אב/תשע"ב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722313" y="4406900"/>
            <a:ext cx="7772400" cy="1362075"/>
          </a:xfrm>
        </p:spPr>
        <p:txBody>
          <a:bodyPr anchor="t"/>
          <a:lstStyle>
            <a:lvl1pPr algn="r">
              <a:defRPr sz="4000" b="1" cap="all"/>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י"ב/אב/תשע"ב</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t>י"ב/אב/תשע"ב</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4E7438E1-117D-44FB-AC24-B79D899BA877}" type="datetimeFigureOut">
              <a:rPr lang="he-IL" smtClean="0"/>
              <a:t>י"ב/אב/תשע"ב</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4E7438E1-117D-44FB-AC24-B79D899BA877}" type="datetimeFigureOut">
              <a:rPr lang="he-IL" smtClean="0"/>
              <a:t>י"ב/אב/תשע"ב</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4E7438E1-117D-44FB-AC24-B79D899BA877}" type="datetimeFigureOut">
              <a:rPr lang="he-IL" smtClean="0"/>
              <a:t>י"ב/אב/תשע"ב</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3008313" cy="1162050"/>
          </a:xfrm>
        </p:spPr>
        <p:txBody>
          <a:bodyPr anchor="b"/>
          <a:lstStyle>
            <a:lvl1pPr algn="r">
              <a:defRPr sz="2000" b="1"/>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t>י"ב/אב/תשע"ב</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792288" y="4800600"/>
            <a:ext cx="5486400" cy="566738"/>
          </a:xfrm>
        </p:spPr>
        <p:txBody>
          <a:bodyPr anchor="b"/>
          <a:lstStyle>
            <a:lvl1pPr algn="r">
              <a:defRPr sz="2000" b="1"/>
            </a:lvl1pPr>
          </a:lstStyle>
          <a:p>
            <a:r>
              <a:rPr lang="he-IL" smtClean="0"/>
              <a:t>לחץ כדי לערוך סגנון כותרת של תבנית בסיס</a:t>
            </a:r>
            <a:endParaRPr lang="he-IL"/>
          </a:p>
        </p:txBody>
      </p:sp>
      <p:sp>
        <p:nvSpPr>
          <p:cNvPr id="3" name="מציין מיקום של ציור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t>י"ב/אב/תשע"ב</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4E7438E1-117D-44FB-AC24-B79D899BA877}" type="datetimeFigureOut">
              <a:rPr lang="he-IL" smtClean="0"/>
              <a:t>י"ב/אב/תשע"ב</a:t>
            </a:fld>
            <a:endParaRPr lang="he-IL"/>
          </a:p>
        </p:txBody>
      </p:sp>
      <p:sp>
        <p:nvSpPr>
          <p:cNvPr id="5" name="מציין מיקום של כותרת תחתונה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AF22AC9-109E-4E4D-92F9-530E51D9A3A2}" type="slidenum">
              <a:rPr lang="he-IL" smtClean="0"/>
              <a:t>‹#›</a:t>
            </a:fld>
            <a:endParaRPr lang="he-I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jpeg"/><Relationship Id="rId7"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http://www.ise.bgu.ac.il/faculty/liorr/" TargetMode="Externa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hyperlink" Target="mailto:liorrk@bgu.ac.il"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Turing_Award"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en.wikipedia.org/wiki/Nobel_Prize_in_Economic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6.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www.cs.gmu.edu/~jessica/DimReducDanger.htm" TargetMode="Externa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www.amazon.com/gp/reader/0385721706/ref=sib_dp_p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8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99392"/>
            <a:ext cx="8278688" cy="1470025"/>
          </a:xfrm>
        </p:spPr>
        <p:txBody>
          <a:bodyPr/>
          <a:lstStyle/>
          <a:p>
            <a:r>
              <a:rPr lang="en-US" dirty="0" smtClean="0"/>
              <a:t>Introduction to Machine Learning</a:t>
            </a:r>
            <a:endParaRPr lang="he-IL" dirty="0"/>
          </a:p>
        </p:txBody>
      </p:sp>
      <p:sp>
        <p:nvSpPr>
          <p:cNvPr id="3" name="Subtitle 2"/>
          <p:cNvSpPr>
            <a:spLocks noGrp="1"/>
          </p:cNvSpPr>
          <p:nvPr>
            <p:ph type="subTitle" idx="1"/>
          </p:nvPr>
        </p:nvSpPr>
        <p:spPr/>
        <p:txBody>
          <a:bodyPr/>
          <a:lstStyle/>
          <a:p>
            <a:endParaRPr lang="he-IL"/>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268760"/>
            <a:ext cx="8064896" cy="4480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123728" y="5747532"/>
            <a:ext cx="4950296" cy="923330"/>
          </a:xfrm>
          <a:prstGeom prst="rect">
            <a:avLst/>
          </a:prstGeom>
        </p:spPr>
        <p:txBody>
          <a:bodyPr wrap="square">
            <a:spAutoFit/>
          </a:bodyPr>
          <a:lstStyle/>
          <a:p>
            <a:pPr algn="l" rtl="0"/>
            <a:r>
              <a:rPr lang="en-US" dirty="0" smtClean="0"/>
              <a:t>Lior </a:t>
            </a:r>
            <a:r>
              <a:rPr lang="en-US" dirty="0" err="1"/>
              <a:t>Rokach</a:t>
            </a:r>
            <a:endParaRPr lang="en-US" dirty="0"/>
          </a:p>
          <a:p>
            <a:pPr algn="l" rtl="0"/>
            <a:r>
              <a:rPr lang="en-US" dirty="0"/>
              <a:t>Department of Information Systems Engineering</a:t>
            </a:r>
          </a:p>
          <a:p>
            <a:pPr algn="l" rtl="0"/>
            <a:r>
              <a:rPr lang="en-US" dirty="0" smtClean="0"/>
              <a:t>Ben-Gurion </a:t>
            </a:r>
            <a:r>
              <a:rPr lang="en-US" dirty="0"/>
              <a:t>University of the Negev </a:t>
            </a:r>
          </a:p>
        </p:txBody>
      </p:sp>
    </p:spTree>
    <p:extLst>
      <p:ext uri="{BB962C8B-B14F-4D97-AF65-F5344CB8AC3E}">
        <p14:creationId xmlns:p14="http://schemas.microsoft.com/office/powerpoint/2010/main" val="102875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Learning Process</a:t>
            </a:r>
            <a:endParaRPr lang="he-IL" dirty="0"/>
          </a:p>
        </p:txBody>
      </p:sp>
      <p:sp>
        <p:nvSpPr>
          <p:cNvPr id="3" name="Content Placeholder 2"/>
          <p:cNvSpPr>
            <a:spLocks noGrp="1"/>
          </p:cNvSpPr>
          <p:nvPr>
            <p:ph idx="1"/>
          </p:nvPr>
        </p:nvSpPr>
        <p:spPr/>
        <p:txBody>
          <a:bodyPr/>
          <a:lstStyle/>
          <a:p>
            <a:endParaRPr lang="he-IL"/>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96" y="1844824"/>
            <a:ext cx="885190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sp>
        <p:nvSpPr>
          <p:cNvPr id="5" name="TextBox 4"/>
          <p:cNvSpPr txBox="1"/>
          <p:nvPr/>
        </p:nvSpPr>
        <p:spPr>
          <a:xfrm>
            <a:off x="5436096" y="2132856"/>
            <a:ext cx="1368152" cy="276999"/>
          </a:xfrm>
          <a:prstGeom prst="rect">
            <a:avLst/>
          </a:prstGeom>
          <a:solidFill>
            <a:schemeClr val="bg1"/>
          </a:solidFill>
        </p:spPr>
        <p:txBody>
          <a:bodyPr wrap="square" rtlCol="1">
            <a:spAutoFit/>
          </a:bodyPr>
          <a:lstStyle/>
          <a:p>
            <a:r>
              <a:rPr lang="en-US" sz="1200" b="1" dirty="0" smtClean="0">
                <a:latin typeface="Aharoni" pitchFamily="2" charset="-79"/>
                <a:cs typeface="Aharoni" pitchFamily="2" charset="-79"/>
              </a:rPr>
              <a:t>Model Learning</a:t>
            </a:r>
            <a:endParaRPr lang="he-IL" sz="1200" b="1" dirty="0">
              <a:latin typeface="Aharoni" pitchFamily="2" charset="-79"/>
              <a:cs typeface="Aharoni" pitchFamily="2" charset="-79"/>
            </a:endParaRPr>
          </a:p>
        </p:txBody>
      </p:sp>
      <p:sp>
        <p:nvSpPr>
          <p:cNvPr id="6" name="TextBox 5"/>
          <p:cNvSpPr txBox="1"/>
          <p:nvPr/>
        </p:nvSpPr>
        <p:spPr>
          <a:xfrm>
            <a:off x="6876256" y="2062009"/>
            <a:ext cx="792088" cy="461665"/>
          </a:xfrm>
          <a:prstGeom prst="rect">
            <a:avLst/>
          </a:prstGeom>
          <a:solidFill>
            <a:schemeClr val="bg1"/>
          </a:solidFill>
        </p:spPr>
        <p:txBody>
          <a:bodyPr wrap="square" rtlCol="1">
            <a:spAutoFit/>
          </a:bodyPr>
          <a:lstStyle/>
          <a:p>
            <a:r>
              <a:rPr lang="en-US" sz="1200" b="1" dirty="0" smtClean="0">
                <a:latin typeface="Aharoni" pitchFamily="2" charset="-79"/>
                <a:cs typeface="Aharoni" pitchFamily="2" charset="-79"/>
              </a:rPr>
              <a:t>Model Testing</a:t>
            </a:r>
            <a:endParaRPr lang="he-IL" sz="1200" b="1" dirty="0">
              <a:latin typeface="Aharoni" pitchFamily="2" charset="-79"/>
              <a:cs typeface="Aharoni" pitchFamily="2" charset="-79"/>
            </a:endParaRPr>
          </a:p>
        </p:txBody>
      </p:sp>
    </p:spTree>
    <p:extLst>
      <p:ext uri="{BB962C8B-B14F-4D97-AF65-F5344CB8AC3E}">
        <p14:creationId xmlns:p14="http://schemas.microsoft.com/office/powerpoint/2010/main" val="235409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Learning Process in our Example</a:t>
            </a:r>
            <a:endParaRPr lang="he-IL" dirty="0"/>
          </a:p>
        </p:txBody>
      </p:sp>
      <p:sp>
        <p:nvSpPr>
          <p:cNvPr id="3" name="Content Placeholder 2"/>
          <p:cNvSpPr>
            <a:spLocks noGrp="1"/>
          </p:cNvSpPr>
          <p:nvPr>
            <p:ph idx="1"/>
          </p:nvPr>
        </p:nvSpPr>
        <p:spPr/>
        <p:txBody>
          <a:bodyPr/>
          <a:lstStyle/>
          <a:p>
            <a:endParaRPr lang="he-IL"/>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96" y="1844824"/>
            <a:ext cx="885190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pic>
      <p:pic>
        <p:nvPicPr>
          <p:cNvPr id="6146" name="Picture 2" descr="C:\Users\Administrator\AppData\Local\Microsoft\Windows\Temporary Internet Files\Content.IE5\TL91YHLD\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4851641"/>
            <a:ext cx="1210359" cy="12103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75656" y="6084004"/>
            <a:ext cx="1728192" cy="369332"/>
          </a:xfrm>
          <a:prstGeom prst="rect">
            <a:avLst/>
          </a:prstGeom>
          <a:noFill/>
        </p:spPr>
        <p:txBody>
          <a:bodyPr wrap="square" rtlCol="1">
            <a:spAutoFit/>
          </a:bodyPr>
          <a:lstStyle/>
          <a:p>
            <a:pPr algn="ctr"/>
            <a:r>
              <a:rPr lang="en-US" dirty="0" smtClean="0"/>
              <a:t>Email Server</a:t>
            </a:r>
            <a:endParaRPr lang="he-IL" dirty="0"/>
          </a:p>
        </p:txBody>
      </p:sp>
      <p:sp>
        <p:nvSpPr>
          <p:cNvPr id="6" name="Up-Down Arrow 5"/>
          <p:cNvSpPr/>
          <p:nvPr/>
        </p:nvSpPr>
        <p:spPr>
          <a:xfrm>
            <a:off x="2267744" y="3573016"/>
            <a:ext cx="360040" cy="11477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TextBox 6"/>
          <p:cNvSpPr txBox="1"/>
          <p:nvPr/>
        </p:nvSpPr>
        <p:spPr>
          <a:xfrm>
            <a:off x="3200629" y="4815799"/>
            <a:ext cx="2520280" cy="1569660"/>
          </a:xfrm>
          <a:prstGeom prst="rect">
            <a:avLst/>
          </a:prstGeom>
          <a:noFill/>
          <a:ln>
            <a:solidFill>
              <a:schemeClr val="tx2">
                <a:satMod val="155000"/>
              </a:schemeClr>
            </a:solidFill>
          </a:ln>
          <a:effectLst>
            <a:outerShdw blurRad="50800" dist="50800" dir="5400000" algn="ctr" rotWithShape="0">
              <a:schemeClr val="tx1"/>
            </a:outerShdw>
          </a:effectLst>
        </p:spPr>
        <p:txBody>
          <a:bodyPr wrap="square" rtlCol="1">
            <a:spAutoFit/>
          </a:bodyPr>
          <a:lstStyle/>
          <a:p>
            <a:pPr algn="l" rtl="0"/>
            <a:r>
              <a:rPr lang="en-US" sz="1600" dirty="0" smtClean="0"/>
              <a:t>● Number </a:t>
            </a:r>
            <a:r>
              <a:rPr lang="en-US" sz="1600" dirty="0"/>
              <a:t>of recipients </a:t>
            </a:r>
            <a:endParaRPr lang="en-US" sz="1600" dirty="0" smtClean="0"/>
          </a:p>
          <a:p>
            <a:pPr algn="l" rtl="0"/>
            <a:r>
              <a:rPr lang="en-US" sz="1600" dirty="0" smtClean="0"/>
              <a:t>● </a:t>
            </a:r>
            <a:r>
              <a:rPr lang="en-US" sz="1600" dirty="0"/>
              <a:t>Size of message</a:t>
            </a:r>
          </a:p>
          <a:p>
            <a:pPr algn="l" rtl="0"/>
            <a:r>
              <a:rPr lang="en-US" sz="1600" dirty="0"/>
              <a:t>● Number of attachments</a:t>
            </a:r>
          </a:p>
          <a:p>
            <a:pPr algn="l" rtl="0"/>
            <a:r>
              <a:rPr lang="en-US" sz="1600" dirty="0" smtClean="0"/>
              <a:t>● </a:t>
            </a:r>
            <a:r>
              <a:rPr lang="en-US" sz="1600" dirty="0"/>
              <a:t>Number of "</a:t>
            </a:r>
            <a:r>
              <a:rPr lang="en-US" sz="1600" dirty="0" err="1"/>
              <a:t>re's</a:t>
            </a:r>
            <a:r>
              <a:rPr lang="en-US" sz="1600" dirty="0"/>
              <a:t>" in </a:t>
            </a:r>
            <a:r>
              <a:rPr lang="en-US" sz="1600" dirty="0" smtClean="0"/>
              <a:t>the subject line</a:t>
            </a:r>
          </a:p>
          <a:p>
            <a:pPr algn="l" rtl="0"/>
            <a:r>
              <a:rPr lang="en-US" sz="1600" dirty="0" smtClean="0"/>
              <a:t>…</a:t>
            </a:r>
            <a:endParaRPr lang="he-IL" sz="1600" dirty="0"/>
          </a:p>
        </p:txBody>
      </p:sp>
      <p:sp>
        <p:nvSpPr>
          <p:cNvPr id="9" name="Up-Down Arrow 8"/>
          <p:cNvSpPr/>
          <p:nvPr/>
        </p:nvSpPr>
        <p:spPr>
          <a:xfrm>
            <a:off x="3563888" y="3573016"/>
            <a:ext cx="360040" cy="114778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p:cNvSpPr txBox="1"/>
          <p:nvPr/>
        </p:nvSpPr>
        <p:spPr>
          <a:xfrm>
            <a:off x="5436096" y="2132856"/>
            <a:ext cx="1368152" cy="276999"/>
          </a:xfrm>
          <a:prstGeom prst="rect">
            <a:avLst/>
          </a:prstGeom>
          <a:solidFill>
            <a:schemeClr val="bg1"/>
          </a:solidFill>
        </p:spPr>
        <p:txBody>
          <a:bodyPr wrap="square" rtlCol="1">
            <a:spAutoFit/>
          </a:bodyPr>
          <a:lstStyle/>
          <a:p>
            <a:r>
              <a:rPr lang="en-US" sz="1200" b="1" dirty="0" smtClean="0">
                <a:latin typeface="Aharoni" pitchFamily="2" charset="-79"/>
                <a:cs typeface="Aharoni" pitchFamily="2" charset="-79"/>
              </a:rPr>
              <a:t>Model Learning</a:t>
            </a:r>
            <a:endParaRPr lang="he-IL" sz="1200" b="1" dirty="0">
              <a:latin typeface="Aharoni" pitchFamily="2" charset="-79"/>
              <a:cs typeface="Aharoni" pitchFamily="2" charset="-79"/>
            </a:endParaRPr>
          </a:p>
        </p:txBody>
      </p:sp>
      <p:sp>
        <p:nvSpPr>
          <p:cNvPr id="11" name="TextBox 10"/>
          <p:cNvSpPr txBox="1"/>
          <p:nvPr/>
        </p:nvSpPr>
        <p:spPr>
          <a:xfrm>
            <a:off x="6876256" y="2062009"/>
            <a:ext cx="792088" cy="461665"/>
          </a:xfrm>
          <a:prstGeom prst="rect">
            <a:avLst/>
          </a:prstGeom>
          <a:solidFill>
            <a:schemeClr val="bg1"/>
          </a:solidFill>
        </p:spPr>
        <p:txBody>
          <a:bodyPr wrap="square" rtlCol="1">
            <a:spAutoFit/>
          </a:bodyPr>
          <a:lstStyle/>
          <a:p>
            <a:r>
              <a:rPr lang="en-US" sz="1200" b="1" dirty="0" smtClean="0">
                <a:latin typeface="Aharoni" pitchFamily="2" charset="-79"/>
                <a:cs typeface="Aharoni" pitchFamily="2" charset="-79"/>
              </a:rPr>
              <a:t>Model Testing</a:t>
            </a:r>
            <a:endParaRPr lang="he-IL" sz="1200" b="1" dirty="0">
              <a:latin typeface="Aharoni" pitchFamily="2" charset="-79"/>
              <a:cs typeface="Aharoni" pitchFamily="2" charset="-79"/>
            </a:endParaRPr>
          </a:p>
        </p:txBody>
      </p:sp>
    </p:spTree>
    <p:extLst>
      <p:ext uri="{BB962C8B-B14F-4D97-AF65-F5344CB8AC3E}">
        <p14:creationId xmlns:p14="http://schemas.microsoft.com/office/powerpoint/2010/main" val="36342284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a:t>
            </a:r>
            <a:endParaRPr lang="he-IL" dirty="0"/>
          </a:p>
        </p:txBody>
      </p:sp>
      <p:graphicFrame>
        <p:nvGraphicFramePr>
          <p:cNvPr id="4" name="Table 3"/>
          <p:cNvGraphicFramePr>
            <a:graphicFrameLocks noGrp="1"/>
          </p:cNvGraphicFramePr>
          <p:nvPr>
            <p:extLst>
              <p:ext uri="{D42A27DB-BD31-4B8C-83A1-F6EECF244321}">
                <p14:modId xmlns:p14="http://schemas.microsoft.com/office/powerpoint/2010/main" val="1283814109"/>
              </p:ext>
            </p:extLst>
          </p:nvPr>
        </p:nvGraphicFramePr>
        <p:xfrm>
          <a:off x="1547664" y="2492896"/>
          <a:ext cx="6096000" cy="3510280"/>
        </p:xfrm>
        <a:graphic>
          <a:graphicData uri="http://schemas.openxmlformats.org/drawingml/2006/table">
            <a:tbl>
              <a:tblPr rtl="1" firstRow="1" bandRow="1">
                <a:tableStyleId>{5C22544A-7EE6-4342-B048-85BDC9FD1C3A}</a:tableStyleId>
              </a:tblPr>
              <a:tblGrid>
                <a:gridCol w="1219200"/>
                <a:gridCol w="1219200"/>
                <a:gridCol w="1219200"/>
                <a:gridCol w="1219200"/>
                <a:gridCol w="1219200"/>
              </a:tblGrid>
              <a:tr h="370840">
                <a:tc>
                  <a:txBody>
                    <a:bodyPr/>
                    <a:lstStyle/>
                    <a:p>
                      <a:pPr algn="ctr" rtl="1"/>
                      <a:r>
                        <a:rPr lang="en-US" dirty="0" smtClean="0"/>
                        <a:t>Email</a:t>
                      </a:r>
                      <a:r>
                        <a:rPr lang="en-US" baseline="0" dirty="0" smtClean="0"/>
                        <a:t> Type</a:t>
                      </a:r>
                      <a:endParaRPr lang="he-IL" dirty="0"/>
                    </a:p>
                  </a:txBody>
                  <a:tcPr/>
                </a:tc>
                <a:tc>
                  <a:txBody>
                    <a:bodyPr/>
                    <a:lstStyle/>
                    <a:p>
                      <a:pPr algn="ctr" rtl="1"/>
                      <a:r>
                        <a:rPr lang="en-US" dirty="0" smtClean="0"/>
                        <a:t>Customer</a:t>
                      </a:r>
                      <a:r>
                        <a:rPr lang="en-US" baseline="0" dirty="0" smtClean="0"/>
                        <a:t> Type</a:t>
                      </a:r>
                      <a:endParaRPr lang="he-IL" dirty="0"/>
                    </a:p>
                  </a:txBody>
                  <a:tcPr/>
                </a:tc>
                <a:tc>
                  <a:txBody>
                    <a:bodyPr/>
                    <a:lstStyle/>
                    <a:p>
                      <a:pPr algn="ctr" rtl="1"/>
                      <a:r>
                        <a:rPr lang="en-US" dirty="0" smtClean="0"/>
                        <a:t>Country (IP)</a:t>
                      </a:r>
                      <a:endParaRPr lang="he-IL" dirty="0"/>
                    </a:p>
                  </a:txBody>
                  <a:tcPr/>
                </a:tc>
                <a:tc>
                  <a:txBody>
                    <a:bodyPr/>
                    <a:lstStyle/>
                    <a:p>
                      <a:pPr algn="ctr" rtl="1"/>
                      <a:r>
                        <a:rPr lang="en-US" dirty="0" smtClean="0"/>
                        <a:t>Email Length (K)</a:t>
                      </a:r>
                      <a:endParaRPr lang="he-IL" dirty="0"/>
                    </a:p>
                  </a:txBody>
                  <a:tcPr/>
                </a:tc>
                <a:tc>
                  <a:txBody>
                    <a:bodyPr/>
                    <a:lstStyle/>
                    <a:p>
                      <a:pPr algn="ctr" rtl="1"/>
                      <a:r>
                        <a:rPr lang="en-US" dirty="0" smtClean="0"/>
                        <a:t>Number of new Recipients</a:t>
                      </a:r>
                      <a:endParaRPr lang="he-IL" dirty="0"/>
                    </a:p>
                  </a:txBody>
                  <a:tcPr/>
                </a:tc>
              </a:tr>
              <a:tr h="370840">
                <a:tc>
                  <a:txBody>
                    <a:bodyPr/>
                    <a:lstStyle/>
                    <a:p>
                      <a:pPr algn="ctr" rtl="1"/>
                      <a:r>
                        <a:rPr lang="en-US" dirty="0" smtClean="0"/>
                        <a:t>Ham</a:t>
                      </a:r>
                      <a:endParaRPr lang="he-IL" dirty="0"/>
                    </a:p>
                  </a:txBody>
                  <a:tcPr/>
                </a:tc>
                <a:tc>
                  <a:txBody>
                    <a:bodyPr/>
                    <a:lstStyle/>
                    <a:p>
                      <a:pPr algn="ctr" rtl="1"/>
                      <a:r>
                        <a:rPr lang="en-US" dirty="0" smtClean="0"/>
                        <a:t>Gold</a:t>
                      </a:r>
                      <a:endParaRPr lang="he-IL" dirty="0"/>
                    </a:p>
                  </a:txBody>
                  <a:tcPr/>
                </a:tc>
                <a:tc>
                  <a:txBody>
                    <a:bodyPr/>
                    <a:lstStyle/>
                    <a:p>
                      <a:pPr algn="ctr" rtl="1"/>
                      <a:r>
                        <a:rPr lang="en-US" dirty="0" smtClean="0"/>
                        <a:t>Germany</a:t>
                      </a:r>
                      <a:endParaRPr lang="he-IL" dirty="0"/>
                    </a:p>
                  </a:txBody>
                  <a:tcPr/>
                </a:tc>
                <a:tc>
                  <a:txBody>
                    <a:bodyPr/>
                    <a:lstStyle/>
                    <a:p>
                      <a:pPr algn="ctr" rtl="1"/>
                      <a:r>
                        <a:rPr lang="en-US" dirty="0" smtClean="0"/>
                        <a:t>2</a:t>
                      </a:r>
                      <a:endParaRPr lang="he-IL" dirty="0"/>
                    </a:p>
                  </a:txBody>
                  <a:tcPr/>
                </a:tc>
                <a:tc>
                  <a:txBody>
                    <a:bodyPr/>
                    <a:lstStyle/>
                    <a:p>
                      <a:pPr algn="ctr" rtl="1"/>
                      <a:r>
                        <a:rPr lang="en-US" dirty="0" smtClean="0"/>
                        <a:t>0</a:t>
                      </a:r>
                      <a:endParaRPr lang="he-IL" dirty="0"/>
                    </a:p>
                  </a:txBody>
                  <a:tcPr/>
                </a:tc>
              </a:tr>
              <a:tr h="370840">
                <a:tc>
                  <a:txBody>
                    <a:bodyPr/>
                    <a:lstStyle/>
                    <a:p>
                      <a:pPr algn="ctr" rtl="1"/>
                      <a:r>
                        <a:rPr lang="en-US" dirty="0" smtClean="0"/>
                        <a:t>Ham</a:t>
                      </a:r>
                      <a:endParaRPr lang="he-IL" dirty="0"/>
                    </a:p>
                  </a:txBody>
                  <a:tcPr/>
                </a:tc>
                <a:tc>
                  <a:txBody>
                    <a:bodyPr/>
                    <a:lstStyle/>
                    <a:p>
                      <a:pPr algn="ctr" rtl="1"/>
                      <a:r>
                        <a:rPr lang="en-US" dirty="0" smtClean="0"/>
                        <a:t>Silver</a:t>
                      </a:r>
                      <a:endParaRPr lang="he-IL"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dirty="0" smtClean="0"/>
                        <a:t>Germany</a:t>
                      </a:r>
                      <a:endParaRPr lang="he-IL" dirty="0" smtClean="0"/>
                    </a:p>
                  </a:txBody>
                  <a:tcPr/>
                </a:tc>
                <a:tc>
                  <a:txBody>
                    <a:bodyPr/>
                    <a:lstStyle/>
                    <a:p>
                      <a:pPr algn="ctr" rtl="1"/>
                      <a:r>
                        <a:rPr lang="en-US" dirty="0" smtClean="0"/>
                        <a:t>4</a:t>
                      </a:r>
                      <a:endParaRPr lang="he-IL" dirty="0"/>
                    </a:p>
                  </a:txBody>
                  <a:tcPr/>
                </a:tc>
                <a:tc>
                  <a:txBody>
                    <a:bodyPr/>
                    <a:lstStyle/>
                    <a:p>
                      <a:pPr algn="ctr" rtl="1"/>
                      <a:r>
                        <a:rPr lang="en-US" dirty="0" smtClean="0"/>
                        <a:t>1</a:t>
                      </a:r>
                      <a:endParaRPr lang="he-IL" dirty="0"/>
                    </a:p>
                  </a:txBody>
                  <a:tcPr/>
                </a:tc>
              </a:tr>
              <a:tr h="370840">
                <a:tc>
                  <a:txBody>
                    <a:bodyPr/>
                    <a:lstStyle/>
                    <a:p>
                      <a:pPr algn="ctr" rtl="1"/>
                      <a:r>
                        <a:rPr lang="en-US" dirty="0" smtClean="0"/>
                        <a:t>Spam</a:t>
                      </a:r>
                      <a:endParaRPr lang="he-IL" dirty="0"/>
                    </a:p>
                  </a:txBody>
                  <a:tcPr/>
                </a:tc>
                <a:tc>
                  <a:txBody>
                    <a:bodyPr/>
                    <a:lstStyle/>
                    <a:p>
                      <a:pPr algn="ctr" rtl="1"/>
                      <a:r>
                        <a:rPr lang="en-US" dirty="0" smtClean="0"/>
                        <a:t>Bronze</a:t>
                      </a:r>
                      <a:endParaRPr lang="he-IL" dirty="0"/>
                    </a:p>
                  </a:txBody>
                  <a:tcPr/>
                </a:tc>
                <a:tc>
                  <a:txBody>
                    <a:bodyPr/>
                    <a:lstStyle/>
                    <a:p>
                      <a:pPr algn="ctr" rtl="1"/>
                      <a:r>
                        <a:rPr lang="en-US" dirty="0" smtClean="0"/>
                        <a:t>Nigeria</a:t>
                      </a:r>
                      <a:endParaRPr lang="he-IL" dirty="0"/>
                    </a:p>
                  </a:txBody>
                  <a:tcPr/>
                </a:tc>
                <a:tc>
                  <a:txBody>
                    <a:bodyPr/>
                    <a:lstStyle/>
                    <a:p>
                      <a:pPr algn="ctr" rtl="1"/>
                      <a:r>
                        <a:rPr lang="en-US" dirty="0" smtClean="0"/>
                        <a:t>2</a:t>
                      </a:r>
                      <a:endParaRPr lang="he-IL" dirty="0"/>
                    </a:p>
                  </a:txBody>
                  <a:tcPr/>
                </a:tc>
                <a:tc>
                  <a:txBody>
                    <a:bodyPr/>
                    <a:lstStyle/>
                    <a:p>
                      <a:pPr algn="ctr" rtl="1"/>
                      <a:r>
                        <a:rPr lang="en-US" dirty="0" smtClean="0"/>
                        <a:t>5</a:t>
                      </a:r>
                      <a:endParaRPr lang="he-IL" dirty="0"/>
                    </a:p>
                  </a:txBody>
                  <a:tcPr/>
                </a:tc>
              </a:tr>
              <a:tr h="370840">
                <a:tc>
                  <a:txBody>
                    <a:bodyPr/>
                    <a:lstStyle/>
                    <a:p>
                      <a:pPr algn="ctr" rtl="1"/>
                      <a:r>
                        <a:rPr lang="en-US" dirty="0" smtClean="0"/>
                        <a:t>Spam</a:t>
                      </a:r>
                      <a:endParaRPr lang="he-IL" dirty="0"/>
                    </a:p>
                  </a:txBody>
                  <a:tcPr/>
                </a:tc>
                <a:tc>
                  <a:txBody>
                    <a:bodyPr/>
                    <a:lstStyle/>
                    <a:p>
                      <a:pPr algn="ctr" rtl="1"/>
                      <a:r>
                        <a:rPr lang="en-US" dirty="0" smtClean="0"/>
                        <a:t>Bronze</a:t>
                      </a:r>
                      <a:endParaRPr lang="he-IL" dirty="0"/>
                    </a:p>
                  </a:txBody>
                  <a:tcPr/>
                </a:tc>
                <a:tc>
                  <a:txBody>
                    <a:bodyPr/>
                    <a:lstStyle/>
                    <a:p>
                      <a:pPr algn="ctr" rtl="1"/>
                      <a:r>
                        <a:rPr lang="en-US" dirty="0" smtClean="0"/>
                        <a:t>Russia</a:t>
                      </a:r>
                      <a:endParaRPr lang="he-IL" dirty="0"/>
                    </a:p>
                  </a:txBody>
                  <a:tcPr/>
                </a:tc>
                <a:tc>
                  <a:txBody>
                    <a:bodyPr/>
                    <a:lstStyle/>
                    <a:p>
                      <a:pPr algn="ctr" rtl="1"/>
                      <a:r>
                        <a:rPr lang="en-US" dirty="0" smtClean="0"/>
                        <a:t>4</a:t>
                      </a:r>
                      <a:endParaRPr lang="he-IL" dirty="0"/>
                    </a:p>
                  </a:txBody>
                  <a:tcPr/>
                </a:tc>
                <a:tc>
                  <a:txBody>
                    <a:bodyPr/>
                    <a:lstStyle/>
                    <a:p>
                      <a:pPr algn="ctr" rtl="1"/>
                      <a:r>
                        <a:rPr lang="en-US" dirty="0" smtClean="0"/>
                        <a:t>2</a:t>
                      </a:r>
                      <a:endParaRPr lang="he-IL" dirty="0"/>
                    </a:p>
                  </a:txBody>
                  <a:tcPr/>
                </a:tc>
              </a:tr>
              <a:tr h="370840">
                <a:tc>
                  <a:txBody>
                    <a:bodyPr/>
                    <a:lstStyle/>
                    <a:p>
                      <a:pPr algn="ctr" rtl="1"/>
                      <a:r>
                        <a:rPr lang="en-US" dirty="0" smtClean="0"/>
                        <a:t>Ham</a:t>
                      </a:r>
                      <a:endParaRPr lang="he-IL" dirty="0"/>
                    </a:p>
                  </a:txBody>
                  <a:tcPr/>
                </a:tc>
                <a:tc>
                  <a:txBody>
                    <a:bodyPr/>
                    <a:lstStyle/>
                    <a:p>
                      <a:pPr algn="ctr" rtl="1"/>
                      <a:r>
                        <a:rPr lang="en-US" dirty="0" smtClean="0"/>
                        <a:t>Bronze</a:t>
                      </a:r>
                      <a:endParaRPr lang="he-IL" dirty="0"/>
                    </a:p>
                  </a:txBody>
                  <a:tcPr/>
                </a:tc>
                <a:tc>
                  <a:txBody>
                    <a:bodyPr/>
                    <a:lstStyle/>
                    <a:p>
                      <a:pPr algn="ctr" rtl="1"/>
                      <a:r>
                        <a:rPr lang="en-US" dirty="0" smtClean="0"/>
                        <a:t>Germany</a:t>
                      </a:r>
                      <a:endParaRPr lang="he-IL" dirty="0"/>
                    </a:p>
                  </a:txBody>
                  <a:tcPr/>
                </a:tc>
                <a:tc>
                  <a:txBody>
                    <a:bodyPr/>
                    <a:lstStyle/>
                    <a:p>
                      <a:pPr algn="ctr" rtl="1"/>
                      <a:r>
                        <a:rPr lang="en-US" dirty="0" smtClean="0"/>
                        <a:t>4</a:t>
                      </a:r>
                      <a:endParaRPr lang="he-IL" dirty="0"/>
                    </a:p>
                  </a:txBody>
                  <a:tcPr/>
                </a:tc>
                <a:tc>
                  <a:txBody>
                    <a:bodyPr/>
                    <a:lstStyle/>
                    <a:p>
                      <a:pPr algn="ctr" rtl="1"/>
                      <a:r>
                        <a:rPr lang="en-US" dirty="0" smtClean="0"/>
                        <a:t>3</a:t>
                      </a:r>
                      <a:endParaRPr lang="he-IL" dirty="0"/>
                    </a:p>
                  </a:txBody>
                  <a:tcPr/>
                </a:tc>
              </a:tr>
              <a:tr h="370840">
                <a:tc>
                  <a:txBody>
                    <a:bodyPr/>
                    <a:lstStyle/>
                    <a:p>
                      <a:pPr algn="ctr" rtl="1"/>
                      <a:r>
                        <a:rPr lang="en-US" dirty="0" smtClean="0"/>
                        <a:t>Ham</a:t>
                      </a:r>
                      <a:endParaRPr lang="he-IL" dirty="0"/>
                    </a:p>
                  </a:txBody>
                  <a:tcPr/>
                </a:tc>
                <a:tc>
                  <a:txBody>
                    <a:bodyPr/>
                    <a:lstStyle/>
                    <a:p>
                      <a:pPr algn="ctr" rtl="1"/>
                      <a:r>
                        <a:rPr lang="en-US" dirty="0" smtClean="0"/>
                        <a:t>Silver</a:t>
                      </a:r>
                      <a:endParaRPr lang="he-IL" dirty="0"/>
                    </a:p>
                  </a:txBody>
                  <a:tcPr/>
                </a:tc>
                <a:tc>
                  <a:txBody>
                    <a:bodyPr/>
                    <a:lstStyle/>
                    <a:p>
                      <a:pPr algn="ctr" rtl="1"/>
                      <a:r>
                        <a:rPr lang="en-US" dirty="0" smtClean="0"/>
                        <a:t>USA</a:t>
                      </a:r>
                      <a:endParaRPr lang="he-IL" dirty="0"/>
                    </a:p>
                  </a:txBody>
                  <a:tcPr/>
                </a:tc>
                <a:tc>
                  <a:txBody>
                    <a:bodyPr/>
                    <a:lstStyle/>
                    <a:p>
                      <a:pPr algn="ctr" rtl="1"/>
                      <a:r>
                        <a:rPr lang="en-US" dirty="0" smtClean="0"/>
                        <a:t>1</a:t>
                      </a:r>
                      <a:endParaRPr lang="he-IL" dirty="0"/>
                    </a:p>
                  </a:txBody>
                  <a:tcPr/>
                </a:tc>
                <a:tc>
                  <a:txBody>
                    <a:bodyPr/>
                    <a:lstStyle/>
                    <a:p>
                      <a:pPr algn="ctr" rtl="1"/>
                      <a:r>
                        <a:rPr lang="en-US" dirty="0" smtClean="0"/>
                        <a:t>0</a:t>
                      </a:r>
                      <a:endParaRPr lang="he-IL" dirty="0"/>
                    </a:p>
                  </a:txBody>
                  <a:tcPr/>
                </a:tc>
              </a:tr>
              <a:tr h="370840">
                <a:tc>
                  <a:txBody>
                    <a:bodyPr/>
                    <a:lstStyle/>
                    <a:p>
                      <a:pPr algn="ctr" rtl="1"/>
                      <a:r>
                        <a:rPr lang="en-US" dirty="0" smtClean="0"/>
                        <a:t>Spam</a:t>
                      </a:r>
                      <a:endParaRPr lang="he-IL" dirty="0"/>
                    </a:p>
                  </a:txBody>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dirty="0" smtClean="0"/>
                        <a:t>Silver</a:t>
                      </a:r>
                      <a:endParaRPr lang="he-IL" dirty="0" smtClean="0"/>
                    </a:p>
                  </a:txBody>
                  <a:tcPr/>
                </a:tc>
                <a:tc>
                  <a:txBody>
                    <a:bodyPr/>
                    <a:lstStyle/>
                    <a:p>
                      <a:pPr algn="ctr" rtl="1"/>
                      <a:r>
                        <a:rPr lang="en-US" dirty="0" smtClean="0"/>
                        <a:t>USA</a:t>
                      </a:r>
                      <a:endParaRPr lang="he-IL" dirty="0"/>
                    </a:p>
                  </a:txBody>
                  <a:tcPr/>
                </a:tc>
                <a:tc>
                  <a:txBody>
                    <a:bodyPr/>
                    <a:lstStyle/>
                    <a:p>
                      <a:pPr algn="ctr" rtl="1"/>
                      <a:r>
                        <a:rPr lang="en-US" dirty="0" smtClean="0"/>
                        <a:t>2</a:t>
                      </a:r>
                      <a:endParaRPr lang="he-IL" dirty="0"/>
                    </a:p>
                  </a:txBody>
                  <a:tcPr/>
                </a:tc>
                <a:tc>
                  <a:txBody>
                    <a:bodyPr/>
                    <a:lstStyle/>
                    <a:p>
                      <a:pPr algn="ctr" rtl="1"/>
                      <a:r>
                        <a:rPr lang="en-US" dirty="0" smtClean="0"/>
                        <a:t>4</a:t>
                      </a:r>
                      <a:endParaRPr lang="he-IL" dirty="0"/>
                    </a:p>
                  </a:txBody>
                  <a:tcPr/>
                </a:tc>
              </a:tr>
            </a:tbl>
          </a:graphicData>
        </a:graphic>
      </p:graphicFrame>
      <p:sp>
        <p:nvSpPr>
          <p:cNvPr id="6" name="Left Brace 5"/>
          <p:cNvSpPr/>
          <p:nvPr/>
        </p:nvSpPr>
        <p:spPr>
          <a:xfrm rot="5400000">
            <a:off x="6948264" y="1794163"/>
            <a:ext cx="288032" cy="1008112"/>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7" name="TextBox 6"/>
          <p:cNvSpPr txBox="1"/>
          <p:nvPr/>
        </p:nvSpPr>
        <p:spPr>
          <a:xfrm>
            <a:off x="3099792" y="1475492"/>
            <a:ext cx="1728192" cy="369332"/>
          </a:xfrm>
          <a:prstGeom prst="rect">
            <a:avLst/>
          </a:prstGeom>
          <a:noFill/>
        </p:spPr>
        <p:txBody>
          <a:bodyPr wrap="square" rtlCol="1">
            <a:spAutoFit/>
          </a:bodyPr>
          <a:lstStyle/>
          <a:p>
            <a:pPr algn="l" rtl="0"/>
            <a:r>
              <a:rPr lang="en-US" dirty="0" smtClean="0"/>
              <a:t>Input Attributes</a:t>
            </a:r>
            <a:endParaRPr lang="en-US" dirty="0"/>
          </a:p>
        </p:txBody>
      </p:sp>
      <p:sp>
        <p:nvSpPr>
          <p:cNvPr id="8" name="TextBox 7"/>
          <p:cNvSpPr txBox="1"/>
          <p:nvPr/>
        </p:nvSpPr>
        <p:spPr>
          <a:xfrm>
            <a:off x="6444208" y="1336992"/>
            <a:ext cx="1368152" cy="646331"/>
          </a:xfrm>
          <a:prstGeom prst="rect">
            <a:avLst/>
          </a:prstGeom>
          <a:noFill/>
        </p:spPr>
        <p:txBody>
          <a:bodyPr wrap="square" rtlCol="1">
            <a:spAutoFit/>
          </a:bodyPr>
          <a:lstStyle/>
          <a:p>
            <a:pPr algn="ctr"/>
            <a:r>
              <a:rPr lang="en-US" dirty="0"/>
              <a:t>Target </a:t>
            </a:r>
            <a:r>
              <a:rPr lang="en-US" dirty="0" smtClean="0"/>
              <a:t>Attribute</a:t>
            </a:r>
            <a:endParaRPr lang="he-IL" dirty="0"/>
          </a:p>
        </p:txBody>
      </p:sp>
      <p:sp>
        <p:nvSpPr>
          <p:cNvPr id="9" name="Left Brace 8"/>
          <p:cNvSpPr/>
          <p:nvPr/>
        </p:nvSpPr>
        <p:spPr>
          <a:xfrm rot="5400000">
            <a:off x="3707904" y="-91008"/>
            <a:ext cx="576064" cy="4752528"/>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3399839"/>
            <a:ext cx="432048" cy="38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3759879"/>
            <a:ext cx="432048" cy="38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4149080"/>
            <a:ext cx="432048" cy="38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4522768"/>
            <a:ext cx="432048" cy="38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4912007"/>
            <a:ext cx="432048" cy="38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5285695"/>
            <a:ext cx="432048" cy="38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5704095"/>
            <a:ext cx="432048" cy="38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rot="16200000">
            <a:off x="-293186" y="4468470"/>
            <a:ext cx="1296144" cy="369332"/>
          </a:xfrm>
          <a:prstGeom prst="rect">
            <a:avLst/>
          </a:prstGeom>
          <a:noFill/>
        </p:spPr>
        <p:txBody>
          <a:bodyPr wrap="square" rtlCol="1">
            <a:spAutoFit/>
          </a:bodyPr>
          <a:lstStyle/>
          <a:p>
            <a:pPr algn="l" rtl="0"/>
            <a:r>
              <a:rPr lang="en-US" dirty="0" smtClean="0"/>
              <a:t>Instances</a:t>
            </a:r>
            <a:endParaRPr lang="he-IL" dirty="0"/>
          </a:p>
        </p:txBody>
      </p:sp>
      <p:sp>
        <p:nvSpPr>
          <p:cNvPr id="19" name="Left Brace 18"/>
          <p:cNvSpPr/>
          <p:nvPr/>
        </p:nvSpPr>
        <p:spPr>
          <a:xfrm>
            <a:off x="539552" y="3399838"/>
            <a:ext cx="576064" cy="2621449"/>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0" name="TextBox 19"/>
          <p:cNvSpPr txBox="1"/>
          <p:nvPr/>
        </p:nvSpPr>
        <p:spPr>
          <a:xfrm>
            <a:off x="2267744" y="6381328"/>
            <a:ext cx="1008112" cy="369332"/>
          </a:xfrm>
          <a:prstGeom prst="rect">
            <a:avLst/>
          </a:prstGeom>
          <a:noFill/>
        </p:spPr>
        <p:txBody>
          <a:bodyPr wrap="square" rtlCol="1">
            <a:spAutoFit/>
          </a:bodyPr>
          <a:lstStyle/>
          <a:p>
            <a:r>
              <a:rPr lang="en-US" dirty="0"/>
              <a:t>Numeric</a:t>
            </a:r>
            <a:endParaRPr lang="he-IL" dirty="0"/>
          </a:p>
        </p:txBody>
      </p:sp>
      <p:cxnSp>
        <p:nvCxnSpPr>
          <p:cNvPr id="22" name="Straight Arrow Connector 21"/>
          <p:cNvCxnSpPr>
            <a:stCxn id="20" idx="0"/>
          </p:cNvCxnSpPr>
          <p:nvPr/>
        </p:nvCxnSpPr>
        <p:spPr>
          <a:xfrm flipH="1" flipV="1">
            <a:off x="2267744" y="6021287"/>
            <a:ext cx="504056" cy="3600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0"/>
          </p:cNvCxnSpPr>
          <p:nvPr/>
        </p:nvCxnSpPr>
        <p:spPr>
          <a:xfrm flipV="1">
            <a:off x="2771800" y="6093296"/>
            <a:ext cx="504056"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10316" y="6381328"/>
            <a:ext cx="1008112" cy="369332"/>
          </a:xfrm>
          <a:prstGeom prst="rect">
            <a:avLst/>
          </a:prstGeom>
          <a:noFill/>
        </p:spPr>
        <p:txBody>
          <a:bodyPr wrap="square" rtlCol="1">
            <a:spAutoFit/>
          </a:bodyPr>
          <a:lstStyle/>
          <a:p>
            <a:r>
              <a:rPr lang="en-US" dirty="0"/>
              <a:t>Nominal</a:t>
            </a:r>
            <a:endParaRPr lang="he-IL" dirty="0"/>
          </a:p>
        </p:txBody>
      </p:sp>
      <p:sp>
        <p:nvSpPr>
          <p:cNvPr id="29" name="TextBox 28"/>
          <p:cNvSpPr txBox="1"/>
          <p:nvPr/>
        </p:nvSpPr>
        <p:spPr>
          <a:xfrm>
            <a:off x="5292080" y="6427781"/>
            <a:ext cx="1008112" cy="646331"/>
          </a:xfrm>
          <a:prstGeom prst="rect">
            <a:avLst/>
          </a:prstGeom>
          <a:noFill/>
        </p:spPr>
        <p:txBody>
          <a:bodyPr wrap="square" rtlCol="1">
            <a:spAutoFit/>
          </a:bodyPr>
          <a:lstStyle/>
          <a:p>
            <a:r>
              <a:rPr lang="en-US" dirty="0"/>
              <a:t>Ordinal</a:t>
            </a:r>
          </a:p>
          <a:p>
            <a:endParaRPr lang="he-IL" dirty="0"/>
          </a:p>
        </p:txBody>
      </p:sp>
    </p:spTree>
    <p:extLst>
      <p:ext uri="{BB962C8B-B14F-4D97-AF65-F5344CB8AC3E}">
        <p14:creationId xmlns:p14="http://schemas.microsoft.com/office/powerpoint/2010/main" val="237146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animBg="1"/>
      <p:bldP spid="18" grpId="0"/>
      <p:bldP spid="19" grpId="0" animBg="1"/>
      <p:bldP spid="20" grpId="0"/>
      <p:bldP spid="27"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Step 4: Model Learning</a:t>
            </a:r>
            <a:endParaRPr lang="he-IL" dirty="0"/>
          </a:p>
        </p:txBody>
      </p:sp>
      <p:sp>
        <p:nvSpPr>
          <p:cNvPr id="3" name="Content Placeholder 2"/>
          <p:cNvSpPr>
            <a:spLocks noGrp="1"/>
          </p:cNvSpPr>
          <p:nvPr>
            <p:ph idx="1"/>
          </p:nvPr>
        </p:nvSpPr>
        <p:spPr>
          <a:xfrm>
            <a:off x="457200" y="4695438"/>
            <a:ext cx="8229600" cy="1257003"/>
          </a:xfrm>
        </p:spPr>
        <p:txBody>
          <a:bodyPr>
            <a:normAutofit/>
          </a:bodyPr>
          <a:lstStyle/>
          <a:p>
            <a:pPr lvl="1" algn="l" rtl="0"/>
            <a:endParaRPr lang="en-US" dirty="0" smtClean="0"/>
          </a:p>
          <a:p>
            <a:pPr lvl="1" algn="l" rtl="0"/>
            <a:endParaRPr lang="he-IL" dirty="0"/>
          </a:p>
        </p:txBody>
      </p:sp>
      <p:sp>
        <p:nvSpPr>
          <p:cNvPr id="4" name="Flowchart: Magnetic Disk 3"/>
          <p:cNvSpPr/>
          <p:nvPr/>
        </p:nvSpPr>
        <p:spPr>
          <a:xfrm>
            <a:off x="467544" y="2636912"/>
            <a:ext cx="1512168" cy="172819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TextBox 4"/>
          <p:cNvSpPr txBox="1"/>
          <p:nvPr/>
        </p:nvSpPr>
        <p:spPr>
          <a:xfrm>
            <a:off x="35496" y="4650758"/>
            <a:ext cx="2376264" cy="646331"/>
          </a:xfrm>
          <a:prstGeom prst="rect">
            <a:avLst/>
          </a:prstGeom>
          <a:noFill/>
        </p:spPr>
        <p:txBody>
          <a:bodyPr wrap="square" rtlCol="1">
            <a:spAutoFit/>
          </a:bodyPr>
          <a:lstStyle/>
          <a:p>
            <a:pPr algn="ctr"/>
            <a:r>
              <a:rPr lang="en-US" dirty="0" smtClean="0"/>
              <a:t>Database</a:t>
            </a:r>
          </a:p>
          <a:p>
            <a:pPr algn="ctr"/>
            <a:r>
              <a:rPr lang="en-US" dirty="0" smtClean="0"/>
              <a:t>Training Set</a:t>
            </a:r>
            <a:endParaRPr lang="he-IL" dirty="0"/>
          </a:p>
        </p:txBody>
      </p:sp>
      <p:sp>
        <p:nvSpPr>
          <p:cNvPr id="6" name="Right Arrow 5"/>
          <p:cNvSpPr/>
          <p:nvPr/>
        </p:nvSpPr>
        <p:spPr>
          <a:xfrm>
            <a:off x="2123728" y="3180892"/>
            <a:ext cx="151216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34" descr="training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908" y="2755276"/>
            <a:ext cx="1728192"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7" descr="Bayes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4" y="2791492"/>
            <a:ext cx="1224136" cy="17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419872" y="4507041"/>
            <a:ext cx="2376264" cy="923330"/>
          </a:xfrm>
          <a:prstGeom prst="rect">
            <a:avLst/>
          </a:prstGeom>
          <a:noFill/>
        </p:spPr>
        <p:txBody>
          <a:bodyPr wrap="square" rtlCol="1">
            <a:spAutoFit/>
          </a:bodyPr>
          <a:lstStyle/>
          <a:p>
            <a:pPr algn="ctr" rtl="0"/>
            <a:r>
              <a:rPr lang="en-US" dirty="0" smtClean="0"/>
              <a:t>Learner</a:t>
            </a:r>
          </a:p>
          <a:p>
            <a:pPr algn="ctr" rtl="0"/>
            <a:r>
              <a:rPr lang="en-US" dirty="0" smtClean="0"/>
              <a:t>Inducer</a:t>
            </a:r>
          </a:p>
          <a:p>
            <a:pPr algn="ctr" rtl="0"/>
            <a:r>
              <a:rPr lang="en-US" dirty="0" smtClean="0"/>
              <a:t>Induction Algorithm</a:t>
            </a:r>
            <a:endParaRPr lang="he-IL" dirty="0"/>
          </a:p>
        </p:txBody>
      </p:sp>
      <p:sp>
        <p:nvSpPr>
          <p:cNvPr id="10" name="TextBox 9"/>
          <p:cNvSpPr txBox="1"/>
          <p:nvPr/>
        </p:nvSpPr>
        <p:spPr>
          <a:xfrm>
            <a:off x="6588224" y="4545883"/>
            <a:ext cx="2376264" cy="646331"/>
          </a:xfrm>
          <a:prstGeom prst="rect">
            <a:avLst/>
          </a:prstGeom>
          <a:noFill/>
        </p:spPr>
        <p:txBody>
          <a:bodyPr wrap="square" rtlCol="1">
            <a:spAutoFit/>
          </a:bodyPr>
          <a:lstStyle/>
          <a:p>
            <a:pPr algn="ctr" rtl="0"/>
            <a:r>
              <a:rPr lang="en-US" dirty="0" smtClean="0"/>
              <a:t>Classifier</a:t>
            </a:r>
          </a:p>
          <a:p>
            <a:pPr algn="ctr" rtl="0"/>
            <a:r>
              <a:rPr lang="en-US" dirty="0" smtClean="0"/>
              <a:t>Classification Model</a:t>
            </a:r>
          </a:p>
        </p:txBody>
      </p:sp>
      <p:sp>
        <p:nvSpPr>
          <p:cNvPr id="11" name="Right Arrow 10"/>
          <p:cNvSpPr/>
          <p:nvPr/>
        </p:nvSpPr>
        <p:spPr>
          <a:xfrm>
            <a:off x="5652120" y="3140968"/>
            <a:ext cx="151216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43731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9" grpId="0"/>
      <p:bldP spid="10"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Step 5: Model Testing</a:t>
            </a:r>
            <a:endParaRPr lang="he-IL" dirty="0"/>
          </a:p>
        </p:txBody>
      </p:sp>
      <p:sp>
        <p:nvSpPr>
          <p:cNvPr id="4" name="Flowchart: Magnetic Disk 3"/>
          <p:cNvSpPr/>
          <p:nvPr/>
        </p:nvSpPr>
        <p:spPr>
          <a:xfrm>
            <a:off x="467544" y="2668996"/>
            <a:ext cx="1512168" cy="172819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TextBox 4"/>
          <p:cNvSpPr txBox="1"/>
          <p:nvPr/>
        </p:nvSpPr>
        <p:spPr>
          <a:xfrm>
            <a:off x="35496" y="4509120"/>
            <a:ext cx="2376264" cy="646331"/>
          </a:xfrm>
          <a:prstGeom prst="rect">
            <a:avLst/>
          </a:prstGeom>
          <a:noFill/>
        </p:spPr>
        <p:txBody>
          <a:bodyPr wrap="square" rtlCol="1">
            <a:spAutoFit/>
          </a:bodyPr>
          <a:lstStyle/>
          <a:p>
            <a:pPr algn="ctr"/>
            <a:r>
              <a:rPr lang="en-US" dirty="0" smtClean="0"/>
              <a:t>Database</a:t>
            </a:r>
          </a:p>
          <a:p>
            <a:pPr algn="ctr"/>
            <a:r>
              <a:rPr lang="en-US" dirty="0" smtClean="0"/>
              <a:t>Training Set</a:t>
            </a:r>
            <a:endParaRPr lang="he-IL" dirty="0"/>
          </a:p>
        </p:txBody>
      </p:sp>
      <p:sp>
        <p:nvSpPr>
          <p:cNvPr id="6" name="Right Arrow 5"/>
          <p:cNvSpPr/>
          <p:nvPr/>
        </p:nvSpPr>
        <p:spPr>
          <a:xfrm>
            <a:off x="2123728" y="3212976"/>
            <a:ext cx="151216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34" descr="training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908" y="2787360"/>
            <a:ext cx="1728192"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7" descr="Bayes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4" y="2823576"/>
            <a:ext cx="1224136" cy="17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419872" y="4539125"/>
            <a:ext cx="2376264" cy="923330"/>
          </a:xfrm>
          <a:prstGeom prst="rect">
            <a:avLst/>
          </a:prstGeom>
          <a:noFill/>
        </p:spPr>
        <p:txBody>
          <a:bodyPr wrap="square" rtlCol="1">
            <a:spAutoFit/>
          </a:bodyPr>
          <a:lstStyle/>
          <a:p>
            <a:pPr algn="ctr" rtl="0"/>
            <a:r>
              <a:rPr lang="en-US" dirty="0" smtClean="0"/>
              <a:t>Learner</a:t>
            </a:r>
          </a:p>
          <a:p>
            <a:pPr algn="ctr" rtl="0"/>
            <a:r>
              <a:rPr lang="en-US" dirty="0" smtClean="0"/>
              <a:t>Inducer</a:t>
            </a:r>
          </a:p>
          <a:p>
            <a:pPr algn="ctr" rtl="0"/>
            <a:r>
              <a:rPr lang="en-US" dirty="0" smtClean="0"/>
              <a:t>Induction Algorithm</a:t>
            </a:r>
            <a:endParaRPr lang="he-IL" dirty="0"/>
          </a:p>
        </p:txBody>
      </p:sp>
      <p:sp>
        <p:nvSpPr>
          <p:cNvPr id="10" name="TextBox 9"/>
          <p:cNvSpPr txBox="1"/>
          <p:nvPr/>
        </p:nvSpPr>
        <p:spPr>
          <a:xfrm>
            <a:off x="6588224" y="4942909"/>
            <a:ext cx="2376264" cy="646331"/>
          </a:xfrm>
          <a:prstGeom prst="rect">
            <a:avLst/>
          </a:prstGeom>
          <a:noFill/>
        </p:spPr>
        <p:txBody>
          <a:bodyPr wrap="square" rtlCol="1">
            <a:spAutoFit/>
          </a:bodyPr>
          <a:lstStyle/>
          <a:p>
            <a:pPr algn="ctr" rtl="0"/>
            <a:r>
              <a:rPr lang="en-US" dirty="0" smtClean="0"/>
              <a:t>Classifier</a:t>
            </a:r>
          </a:p>
          <a:p>
            <a:pPr algn="ctr" rtl="0"/>
            <a:r>
              <a:rPr lang="en-US" dirty="0" smtClean="0"/>
              <a:t>Classification Model</a:t>
            </a:r>
          </a:p>
        </p:txBody>
      </p:sp>
      <p:sp>
        <p:nvSpPr>
          <p:cNvPr id="11" name="Right Arrow 10"/>
          <p:cNvSpPr/>
          <p:nvPr/>
        </p:nvSpPr>
        <p:spPr>
          <a:xfrm>
            <a:off x="5652120" y="3173052"/>
            <a:ext cx="151216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1340768"/>
            <a:ext cx="11525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165104" y="3289750"/>
            <a:ext cx="813792" cy="783199"/>
          </a:xfrm>
          <a:prstGeom prst="rect">
            <a:avLst/>
          </a:prstGeom>
          <a:noFill/>
          <a:ln>
            <a:noFill/>
          </a:ln>
          <a:effectLst>
            <a:outerShdw dist="35921" dir="2700000" algn="ctr" rotWithShape="0">
              <a:schemeClr val="bg2">
                <a:alpha val="5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3902" y="5749745"/>
            <a:ext cx="960026" cy="1135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1412775"/>
            <a:ext cx="11525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773" y="5749744"/>
            <a:ext cx="1046411" cy="1135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879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par>
                                <p:cTn id="8" presetID="9" presetClass="emph" presetSubtype="0" grpId="0" nodeType="withEffect">
                                  <p:stCondLst>
                                    <p:cond delay="0"/>
                                  </p:stCondLst>
                                  <p:childTnLst>
                                    <p:set>
                                      <p:cBhvr rctx="PPT">
                                        <p:cTn id="9" dur="indefinite"/>
                                        <p:tgtEl>
                                          <p:spTgt spid="5"/>
                                        </p:tgtEl>
                                        <p:attrNameLst>
                                          <p:attrName>style.opacity</p:attrName>
                                        </p:attrNameLst>
                                      </p:cBhvr>
                                      <p:to>
                                        <p:strVal val="0.25"/>
                                      </p:to>
                                    </p:set>
                                    <p:animEffect filter="image" prLst="opacity: 0.25">
                                      <p:cBhvr rctx="IE">
                                        <p:cTn id="10" dur="indefinite"/>
                                        <p:tgtEl>
                                          <p:spTgt spid="5"/>
                                        </p:tgtEl>
                                      </p:cBhvr>
                                    </p:animEffect>
                                  </p:childTnLst>
                                </p:cTn>
                              </p:par>
                              <p:par>
                                <p:cTn id="11" presetID="9" presetClass="emph" presetSubtype="0" grpId="0" nodeType="withEffect">
                                  <p:stCondLst>
                                    <p:cond delay="0"/>
                                  </p:stCondLst>
                                  <p:childTnLst>
                                    <p:set>
                                      <p:cBhvr rctx="PPT">
                                        <p:cTn id="12" dur="indefinite"/>
                                        <p:tgtEl>
                                          <p:spTgt spid="6"/>
                                        </p:tgtEl>
                                        <p:attrNameLst>
                                          <p:attrName>style.opacity</p:attrName>
                                        </p:attrNameLst>
                                      </p:cBhvr>
                                      <p:to>
                                        <p:strVal val="0.25"/>
                                      </p:to>
                                    </p:set>
                                    <p:animEffect filter="image" prLst="opacity: 0.25">
                                      <p:cBhvr rctx="IE">
                                        <p:cTn id="13" dur="indefinite"/>
                                        <p:tgtEl>
                                          <p:spTgt spid="6"/>
                                        </p:tgtEl>
                                      </p:cBhvr>
                                    </p:animEffect>
                                  </p:childTnLst>
                                </p:cTn>
                              </p:par>
                              <p:par>
                                <p:cTn id="14" presetID="9" presetClass="emph" presetSubtype="0" nodeType="withEffect">
                                  <p:stCondLst>
                                    <p:cond delay="0"/>
                                  </p:stCondLst>
                                  <p:childTnLst>
                                    <p:set>
                                      <p:cBhvr rctx="PPT">
                                        <p:cTn id="15" dur="indefinite"/>
                                        <p:tgtEl>
                                          <p:spTgt spid="7"/>
                                        </p:tgtEl>
                                        <p:attrNameLst>
                                          <p:attrName>style.opacity</p:attrName>
                                        </p:attrNameLst>
                                      </p:cBhvr>
                                      <p:to>
                                        <p:strVal val="0.25"/>
                                      </p:to>
                                    </p:set>
                                    <p:animEffect filter="image" prLst="opacity: 0.25">
                                      <p:cBhvr rctx="IE">
                                        <p:cTn id="16" dur="indefinite"/>
                                        <p:tgtEl>
                                          <p:spTgt spid="7"/>
                                        </p:tgtEl>
                                      </p:cBhvr>
                                    </p:animEffect>
                                  </p:childTnLst>
                                </p:cTn>
                              </p:par>
                              <p:par>
                                <p:cTn id="17" presetID="9" presetClass="emph" presetSubtype="0" grpId="0" nodeType="withEffect">
                                  <p:stCondLst>
                                    <p:cond delay="0"/>
                                  </p:stCondLst>
                                  <p:childTnLst>
                                    <p:set>
                                      <p:cBhvr rctx="PPT">
                                        <p:cTn id="18" dur="indefinite"/>
                                        <p:tgtEl>
                                          <p:spTgt spid="9"/>
                                        </p:tgtEl>
                                        <p:attrNameLst>
                                          <p:attrName>style.opacity</p:attrName>
                                        </p:attrNameLst>
                                      </p:cBhvr>
                                      <p:to>
                                        <p:strVal val="0.25"/>
                                      </p:to>
                                    </p:set>
                                    <p:animEffect filter="image" prLst="opacity: 0.25">
                                      <p:cBhvr rctx="IE">
                                        <p:cTn id="19" dur="indefinite"/>
                                        <p:tgtEl>
                                          <p:spTgt spid="9"/>
                                        </p:tgtEl>
                                      </p:cBhvr>
                                    </p:animEffect>
                                  </p:childTnLst>
                                </p:cTn>
                              </p:par>
                              <p:par>
                                <p:cTn id="20" presetID="9" presetClass="emph" presetSubtype="0" grpId="0" nodeType="withEffect">
                                  <p:stCondLst>
                                    <p:cond delay="0"/>
                                  </p:stCondLst>
                                  <p:childTnLst>
                                    <p:set>
                                      <p:cBhvr rctx="PPT">
                                        <p:cTn id="21" dur="indefinite"/>
                                        <p:tgtEl>
                                          <p:spTgt spid="11"/>
                                        </p:tgtEl>
                                        <p:attrNameLst>
                                          <p:attrName>style.opacity</p:attrName>
                                        </p:attrNameLst>
                                      </p:cBhvr>
                                      <p:to>
                                        <p:strVal val="0.25"/>
                                      </p:to>
                                    </p:set>
                                    <p:animEffect filter="image" prLst="opacity: 0.25">
                                      <p:cBhvr rctx="IE">
                                        <p:cTn id="22" dur="indefinite"/>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8"/>
                                        </p:tgtEl>
                                      </p:cBhvr>
                                      <p:by x="125000" y="125000"/>
                                    </p:animScale>
                                  </p:childTnLst>
                                </p:cTn>
                              </p:par>
                              <p:par>
                                <p:cTn id="27" presetID="6" presetClass="emph" presetSubtype="0" fill="hold" grpId="0" nodeType="withEffect">
                                  <p:stCondLst>
                                    <p:cond delay="0"/>
                                  </p:stCondLst>
                                  <p:childTnLst>
                                    <p:animScale>
                                      <p:cBhvr>
                                        <p:cTn id="28" dur="2000" fill="hold"/>
                                        <p:tgtEl>
                                          <p:spTgt spid="10"/>
                                        </p:tgtEl>
                                      </p:cBhvr>
                                      <p:by x="125000" y="125000"/>
                                    </p:animScale>
                                  </p:childTnLst>
                                </p:cTn>
                              </p:par>
                              <p:par>
                                <p:cTn id="29" presetID="1" presetClass="exit" presetSubtype="0" fill="hold" grpId="1"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35" presetClass="path" presetSubtype="0" accel="50000" decel="50000" fill="hold" nodeType="withEffect">
                                  <p:stCondLst>
                                    <p:cond delay="0"/>
                                  </p:stCondLst>
                                  <p:childTnLst>
                                    <p:animMotion origin="layout" path="M 4.16667E-6 4.44444E-6 L -0.36615 0.00509 " pathEditMode="relative" rAng="0" ptsTypes="AA">
                                      <p:cBhvr>
                                        <p:cTn id="42" dur="2000" fill="hold"/>
                                        <p:tgtEl>
                                          <p:spTgt spid="8"/>
                                        </p:tgtEl>
                                        <p:attrNameLst>
                                          <p:attrName>ppt_x</p:attrName>
                                          <p:attrName>ppt_y</p:attrName>
                                        </p:attrNameLst>
                                      </p:cBhvr>
                                      <p:rCtr x="-18316" y="255"/>
                                    </p:animMotion>
                                  </p:childTnLst>
                                </p:cTn>
                              </p:par>
                              <p:par>
                                <p:cTn id="43" presetID="35" presetClass="path" presetSubtype="0" accel="50000" decel="50000" fill="hold" grpId="1" nodeType="withEffect">
                                  <p:stCondLst>
                                    <p:cond delay="0"/>
                                  </p:stCondLst>
                                  <p:childTnLst>
                                    <p:animMotion origin="layout" path="M 2.77778E-6 -4.07407E-6 L -0.35035 -0.00532 " pathEditMode="relative" rAng="0" ptsTypes="AA">
                                      <p:cBhvr>
                                        <p:cTn id="44" dur="2000" fill="hold"/>
                                        <p:tgtEl>
                                          <p:spTgt spid="10"/>
                                        </p:tgtEl>
                                        <p:attrNameLst>
                                          <p:attrName>ppt_x</p:attrName>
                                          <p:attrName>ppt_y</p:attrName>
                                        </p:attrNameLst>
                                      </p:cBhvr>
                                      <p:rCtr x="-17517" y="-278"/>
                                    </p:animMotion>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0"/>
                                        </p:tgtEl>
                                        <p:attrNameLst>
                                          <p:attrName>style.visibility</p:attrName>
                                        </p:attrNameLst>
                                      </p:cBhvr>
                                      <p:to>
                                        <p:strVal val="visible"/>
                                      </p:to>
                                    </p:set>
                                    <p:anim calcmode="lin" valueType="num">
                                      <p:cBhvr>
                                        <p:cTn id="49" dur="500" fill="hold"/>
                                        <p:tgtEl>
                                          <p:spTgt spid="2050"/>
                                        </p:tgtEl>
                                        <p:attrNameLst>
                                          <p:attrName>ppt_w</p:attrName>
                                        </p:attrNameLst>
                                      </p:cBhvr>
                                      <p:tavLst>
                                        <p:tav tm="0">
                                          <p:val>
                                            <p:fltVal val="0"/>
                                          </p:val>
                                        </p:tav>
                                        <p:tav tm="100000">
                                          <p:val>
                                            <p:strVal val="#ppt_w"/>
                                          </p:val>
                                        </p:tav>
                                      </p:tavLst>
                                    </p:anim>
                                    <p:anim calcmode="lin" valueType="num">
                                      <p:cBhvr>
                                        <p:cTn id="50" dur="500" fill="hold"/>
                                        <p:tgtEl>
                                          <p:spTgt spid="2050"/>
                                        </p:tgtEl>
                                        <p:attrNameLst>
                                          <p:attrName>ppt_h</p:attrName>
                                        </p:attrNameLst>
                                      </p:cBhvr>
                                      <p:tavLst>
                                        <p:tav tm="0">
                                          <p:val>
                                            <p:fltVal val="0"/>
                                          </p:val>
                                        </p:tav>
                                        <p:tav tm="100000">
                                          <p:val>
                                            <p:strVal val="#ppt_h"/>
                                          </p:val>
                                        </p:tav>
                                      </p:tavLst>
                                    </p:anim>
                                    <p:animEffect transition="in" filter="fade">
                                      <p:cBhvr>
                                        <p:cTn id="51" dur="500"/>
                                        <p:tgtEl>
                                          <p:spTgt spid="2050"/>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0 0 L 0 0.25 E" pathEditMode="relative" ptsTypes="">
                                      <p:cBhvr>
                                        <p:cTn id="55" dur="2000" fill="hold"/>
                                        <p:tgtEl>
                                          <p:spTgt spid="2050"/>
                                        </p:tgtEl>
                                        <p:attrNameLst>
                                          <p:attrName>ppt_x</p:attrName>
                                          <p:attrName>ppt_y</p:attrName>
                                        </p:attrNameLst>
                                      </p:cBhvr>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205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05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05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nodeType="clickEffect">
                                  <p:stCondLst>
                                    <p:cond delay="0"/>
                                  </p:stCondLst>
                                  <p:childTnLst>
                                    <p:animMotion origin="layout" path="M 0 0.0051 L -0.11806 0.28334 " pathEditMode="relative" rAng="0" ptsTypes="AA">
                                      <p:cBhvr>
                                        <p:cTn id="69" dur="2000" fill="hold"/>
                                        <p:tgtEl>
                                          <p:spTgt spid="2053"/>
                                        </p:tgtEl>
                                        <p:attrNameLst>
                                          <p:attrName>ppt_x</p:attrName>
                                          <p:attrName>ppt_y</p:attrName>
                                        </p:attrNameLst>
                                      </p:cBhvr>
                                      <p:rCtr x="-5903" y="13912"/>
                                    </p:animMotion>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205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p:cTn id="78" dur="500" fill="hold"/>
                                        <p:tgtEl>
                                          <p:spTgt spid="19"/>
                                        </p:tgtEl>
                                        <p:attrNameLst>
                                          <p:attrName>ppt_w</p:attrName>
                                        </p:attrNameLst>
                                      </p:cBhvr>
                                      <p:tavLst>
                                        <p:tav tm="0">
                                          <p:val>
                                            <p:fltVal val="0"/>
                                          </p:val>
                                        </p:tav>
                                        <p:tav tm="100000">
                                          <p:val>
                                            <p:strVal val="#ppt_w"/>
                                          </p:val>
                                        </p:tav>
                                      </p:tavLst>
                                    </p:anim>
                                    <p:anim calcmode="lin" valueType="num">
                                      <p:cBhvr>
                                        <p:cTn id="79" dur="500" fill="hold"/>
                                        <p:tgtEl>
                                          <p:spTgt spid="19"/>
                                        </p:tgtEl>
                                        <p:attrNameLst>
                                          <p:attrName>ppt_h</p:attrName>
                                        </p:attrNameLst>
                                      </p:cBhvr>
                                      <p:tavLst>
                                        <p:tav tm="0">
                                          <p:val>
                                            <p:fltVal val="0"/>
                                          </p:val>
                                        </p:tav>
                                        <p:tav tm="100000">
                                          <p:val>
                                            <p:strVal val="#ppt_h"/>
                                          </p:val>
                                        </p:tav>
                                      </p:tavLst>
                                    </p:anim>
                                    <p:animEffect transition="in" filter="fade">
                                      <p:cBhvr>
                                        <p:cTn id="80" dur="500"/>
                                        <p:tgtEl>
                                          <p:spTgt spid="19"/>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0 0 L 0 0.25 E" pathEditMode="relative" ptsTypes="">
                                      <p:cBhvr>
                                        <p:cTn id="84" dur="2000" fill="hold"/>
                                        <p:tgtEl>
                                          <p:spTgt spid="19"/>
                                        </p:tgtEl>
                                        <p:attrNameLst>
                                          <p:attrName>ppt_x</p:attrName>
                                          <p:attrName>ppt_y</p:attrName>
                                        </p:attrNameLst>
                                      </p:cBhvr>
                                    </p:animMotion>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nodeType="clickEffect">
                                  <p:stCondLst>
                                    <p:cond delay="0"/>
                                  </p:stCondLst>
                                  <p:childTnLst>
                                    <p:animMotion origin="layout" path="M 0 0.26018 L 0.11024 0.575 " pathEditMode="relative" rAng="0" ptsTypes="AA">
                                      <p:cBhvr>
                                        <p:cTn id="88" dur="2000" fill="hold"/>
                                        <p:tgtEl>
                                          <p:spTgt spid="19"/>
                                        </p:tgtEl>
                                        <p:attrNameLst>
                                          <p:attrName>ppt_x</p:attrName>
                                          <p:attrName>ppt_y</p:attrName>
                                        </p:attrNameLst>
                                      </p:cBhvr>
                                      <p:rCtr x="5503" y="1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9" grpId="0"/>
      <p:bldP spid="9" grpId="1"/>
      <p:bldP spid="10" grpId="0"/>
      <p:bldP spid="10" grpId="1"/>
      <p:bldP spid="11" grpId="0" animBg="1"/>
      <p:bldP spid="1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Algorithms</a:t>
            </a:r>
            <a:endParaRPr lang="he-IL" dirty="0"/>
          </a:p>
        </p:txBody>
      </p:sp>
      <p:sp>
        <p:nvSpPr>
          <p:cNvPr id="3" name="Content Placeholder 2"/>
          <p:cNvSpPr>
            <a:spLocks noGrp="1"/>
          </p:cNvSpPr>
          <p:nvPr>
            <p:ph idx="1"/>
          </p:nvPr>
        </p:nvSpPr>
        <p:spPr/>
        <p:txBody>
          <a:bodyPr/>
          <a:lstStyle/>
          <a:p>
            <a:endParaRPr lang="he-IL"/>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311" y="1430413"/>
            <a:ext cx="7515121" cy="542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6179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he-IL"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556792"/>
            <a:ext cx="7484851" cy="391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134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he-IL"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556792"/>
            <a:ext cx="7484851" cy="391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2483768" y="2204864"/>
            <a:ext cx="0" cy="34563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222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08931"/>
            <a:ext cx="7486650"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411760" y="1916832"/>
            <a:ext cx="2016224" cy="584775"/>
          </a:xfrm>
          <a:prstGeom prst="rect">
            <a:avLst/>
          </a:prstGeom>
          <a:noFill/>
        </p:spPr>
        <p:txBody>
          <a:bodyPr wrap="square" rtlCol="1">
            <a:spAutoFit/>
          </a:bodyPr>
          <a:lstStyle/>
          <a:p>
            <a:r>
              <a:rPr lang="en-US" sz="3200" b="1" dirty="0" smtClean="0"/>
              <a:t>Error</a:t>
            </a:r>
            <a:endParaRPr lang="he-IL" sz="3200" b="1" dirty="0"/>
          </a:p>
        </p:txBody>
      </p:sp>
    </p:spTree>
    <p:extLst>
      <p:ext uri="{BB962C8B-B14F-4D97-AF65-F5344CB8AC3E}">
        <p14:creationId xmlns:p14="http://schemas.microsoft.com/office/powerpoint/2010/main" val="2442777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he-IL"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556792"/>
            <a:ext cx="7484851" cy="3917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3635896" y="2204864"/>
            <a:ext cx="0" cy="34563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38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1400"/>
            <a:ext cx="7772400" cy="1143000"/>
          </a:xfrm>
        </p:spPr>
        <p:txBody>
          <a:bodyPr/>
          <a:lstStyle/>
          <a:p>
            <a:r>
              <a:rPr lang="en-US" dirty="0" smtClean="0"/>
              <a:t>About Me</a:t>
            </a:r>
            <a:endParaRPr lang="en-US" dirty="0"/>
          </a:p>
        </p:txBody>
      </p:sp>
      <p:sp>
        <p:nvSpPr>
          <p:cNvPr id="3" name="Content Placeholder 2"/>
          <p:cNvSpPr>
            <a:spLocks noGrp="1"/>
          </p:cNvSpPr>
          <p:nvPr>
            <p:ph idx="1"/>
          </p:nvPr>
        </p:nvSpPr>
        <p:spPr>
          <a:xfrm>
            <a:off x="2568781" y="1124744"/>
            <a:ext cx="6260668" cy="4457700"/>
          </a:xfrm>
        </p:spPr>
        <p:txBody>
          <a:bodyPr/>
          <a:lstStyle/>
          <a:p>
            <a:pPr marL="0" indent="0" algn="l" rtl="0">
              <a:buNone/>
            </a:pPr>
            <a:r>
              <a:rPr lang="en-US" sz="2000" dirty="0" smtClean="0"/>
              <a:t>Prof. Lior </a:t>
            </a:r>
            <a:r>
              <a:rPr lang="en-US" sz="2000" dirty="0" err="1" smtClean="0"/>
              <a:t>Rokach</a:t>
            </a:r>
            <a:endParaRPr lang="en-US" sz="2000" dirty="0" smtClean="0"/>
          </a:p>
          <a:p>
            <a:pPr marL="0" indent="0" algn="l" rtl="0">
              <a:buNone/>
            </a:pPr>
            <a:r>
              <a:rPr lang="en-US" sz="2000" dirty="0" smtClean="0"/>
              <a:t>Department of Information Systems Engineering</a:t>
            </a:r>
          </a:p>
          <a:p>
            <a:pPr marL="0" indent="0" algn="l" rtl="0">
              <a:buNone/>
            </a:pPr>
            <a:r>
              <a:rPr lang="en-US" sz="2000" dirty="0" smtClean="0"/>
              <a:t>Faculty of Engineering Sciences</a:t>
            </a:r>
          </a:p>
          <a:p>
            <a:pPr marL="0" indent="0" algn="l" rtl="0">
              <a:buNone/>
            </a:pPr>
            <a:r>
              <a:rPr lang="en-US" sz="2000" dirty="0" smtClean="0"/>
              <a:t>Head of the Machine Learning Lab</a:t>
            </a:r>
          </a:p>
          <a:p>
            <a:pPr marL="0" indent="0" algn="l" rtl="0">
              <a:buNone/>
            </a:pPr>
            <a:r>
              <a:rPr lang="en-US" sz="2000" dirty="0" smtClean="0"/>
              <a:t>Ben-Gurion University of the Negev </a:t>
            </a:r>
          </a:p>
          <a:p>
            <a:pPr marL="0" indent="0" algn="l" rtl="0">
              <a:buNone/>
            </a:pPr>
            <a:endParaRPr lang="en-US" sz="2000" dirty="0"/>
          </a:p>
          <a:p>
            <a:pPr marL="0" indent="0" algn="l" rtl="0">
              <a:buNone/>
            </a:pPr>
            <a:r>
              <a:rPr lang="en-US" sz="2000" dirty="0" smtClean="0"/>
              <a:t>Email: </a:t>
            </a:r>
            <a:r>
              <a:rPr lang="en-US" sz="2000" dirty="0" smtClean="0">
                <a:hlinkClick r:id="rId2"/>
              </a:rPr>
              <a:t>liorrk@bgu.ac.il</a:t>
            </a:r>
            <a:endParaRPr lang="en-US" sz="2000" dirty="0" smtClean="0"/>
          </a:p>
          <a:p>
            <a:pPr marL="0" indent="0" algn="l" rtl="0">
              <a:buNone/>
            </a:pPr>
            <a:r>
              <a:rPr lang="en-US" sz="2000" dirty="0">
                <a:hlinkClick r:id="rId3"/>
              </a:rPr>
              <a:t>http://www.ise.bgu.ac.il/faculty/liorr/</a:t>
            </a:r>
            <a:endParaRPr lang="en-US" sz="2000" dirty="0"/>
          </a:p>
          <a:p>
            <a:pPr marL="0" indent="0" algn="l" rtl="0">
              <a:buNone/>
            </a:pPr>
            <a:endParaRPr lang="en-US" sz="2000" dirty="0"/>
          </a:p>
          <a:p>
            <a:pPr marL="0" indent="0" algn="l" rtl="0">
              <a:buNone/>
            </a:pPr>
            <a:r>
              <a:rPr lang="en-US" sz="2000" dirty="0" smtClean="0"/>
              <a:t>PhD (2004) from Tel Aviv University</a:t>
            </a:r>
            <a:endParaRPr lang="en-US" sz="2000" dirty="0"/>
          </a:p>
        </p:txBody>
      </p:sp>
      <p:sp>
        <p:nvSpPr>
          <p:cNvPr id="4" name="Slide Number Placeholder 3"/>
          <p:cNvSpPr>
            <a:spLocks noGrp="1"/>
          </p:cNvSpPr>
          <p:nvPr>
            <p:ph type="sldNum" sz="quarter" idx="11"/>
          </p:nvPr>
        </p:nvSpPr>
        <p:spPr/>
        <p:txBody>
          <a:bodyPr/>
          <a:lstStyle/>
          <a:p>
            <a:pPr>
              <a:defRPr/>
            </a:pPr>
            <a:fld id="{5D39D4DA-F1EA-477C-B775-0487F72DB1A7}" type="slidenum">
              <a:rPr lang="he-IL" smtClean="0"/>
              <a:pPr>
                <a:defRPr/>
              </a:pPr>
              <a:t>2</a:t>
            </a:fld>
            <a:endParaRPr lang="de-DE"/>
          </a:p>
        </p:txBody>
      </p:sp>
      <p:pic>
        <p:nvPicPr>
          <p:cNvPr id="2488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 y="1124744"/>
            <a:ext cx="1896503" cy="2215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76" y="5292037"/>
            <a:ext cx="1017811" cy="151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538" y="5292036"/>
            <a:ext cx="1094560" cy="1518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4463" y="5302409"/>
            <a:ext cx="994014" cy="1518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64256" y="5267701"/>
            <a:ext cx="1046348" cy="155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1305" y="5269407"/>
            <a:ext cx="1017810" cy="1540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53790" y="5273289"/>
            <a:ext cx="998211" cy="156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87037" y="5264744"/>
            <a:ext cx="961984" cy="1575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8840"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54325" y="5288822"/>
            <a:ext cx="1019333" cy="154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Picture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72400" y="2296839"/>
            <a:ext cx="55245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349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18456"/>
            <a:ext cx="78867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2379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sp>
        <p:nvSpPr>
          <p:cNvPr id="3" name="Content Placeholder 2"/>
          <p:cNvSpPr>
            <a:spLocks noGrp="1"/>
          </p:cNvSpPr>
          <p:nvPr>
            <p:ph idx="1"/>
          </p:nvPr>
        </p:nvSpPr>
        <p:spPr/>
        <p:txBody>
          <a:bodyPr/>
          <a:lstStyle/>
          <a:p>
            <a:endParaRPr lang="he-I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85950"/>
            <a:ext cx="7658989" cy="384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44481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152400" y="304800"/>
            <a:ext cx="4648200" cy="685800"/>
          </a:xfrm>
        </p:spPr>
        <p:txBody>
          <a:bodyPr>
            <a:normAutofit fontScale="90000"/>
          </a:bodyPr>
          <a:lstStyle/>
          <a:p>
            <a:r>
              <a:rPr lang="en-US"/>
              <a:t> Linear Classifiers</a:t>
            </a:r>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93935" name="Oval 15"/>
          <p:cNvSpPr>
            <a:spLocks noChangeAspect="1" noChangeArrowheads="1"/>
          </p:cNvSpPr>
          <p:nvPr/>
        </p:nvSpPr>
        <p:spPr bwMode="auto">
          <a:xfrm>
            <a:off x="3717909" y="5032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38" name="Oval 18"/>
          <p:cNvSpPr>
            <a:spLocks noChangeAspect="1" noChangeArrowheads="1"/>
          </p:cNvSpPr>
          <p:nvPr/>
        </p:nvSpPr>
        <p:spPr bwMode="auto">
          <a:xfrm>
            <a:off x="4340224" y="281463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39" name="Oval 19"/>
          <p:cNvSpPr>
            <a:spLocks noChangeAspect="1" noChangeArrowheads="1"/>
          </p:cNvSpPr>
          <p:nvPr/>
        </p:nvSpPr>
        <p:spPr bwMode="auto">
          <a:xfrm>
            <a:off x="4403709" y="3635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0" name="Oval 20"/>
          <p:cNvSpPr>
            <a:spLocks noChangeAspect="1" noChangeArrowheads="1"/>
          </p:cNvSpPr>
          <p:nvPr/>
        </p:nvSpPr>
        <p:spPr bwMode="auto">
          <a:xfrm>
            <a:off x="3409949" y="266382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1" name="Oval 21"/>
          <p:cNvSpPr>
            <a:spLocks noChangeAspect="1" noChangeArrowheads="1"/>
          </p:cNvSpPr>
          <p:nvPr/>
        </p:nvSpPr>
        <p:spPr bwMode="auto">
          <a:xfrm>
            <a:off x="3886200" y="3733799"/>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2" name="Oval 22"/>
          <p:cNvSpPr>
            <a:spLocks noChangeAspect="1" noChangeArrowheads="1"/>
          </p:cNvSpPr>
          <p:nvPr/>
        </p:nvSpPr>
        <p:spPr bwMode="auto">
          <a:xfrm>
            <a:off x="3047999" y="3124200"/>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3" name="Oval 23"/>
          <p:cNvSpPr>
            <a:spLocks noChangeAspect="1" noChangeArrowheads="1"/>
          </p:cNvSpPr>
          <p:nvPr/>
        </p:nvSpPr>
        <p:spPr bwMode="auto">
          <a:xfrm>
            <a:off x="5105384" y="4114799"/>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5" name="Oval 25"/>
          <p:cNvSpPr>
            <a:spLocks noChangeAspect="1" noChangeArrowheads="1"/>
          </p:cNvSpPr>
          <p:nvPr/>
        </p:nvSpPr>
        <p:spPr bwMode="auto">
          <a:xfrm rot="-1118274">
            <a:off x="3890881" y="4438474"/>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6" name="Oval 26"/>
          <p:cNvSpPr>
            <a:spLocks noChangeAspect="1" noChangeArrowheads="1"/>
          </p:cNvSpPr>
          <p:nvPr/>
        </p:nvSpPr>
        <p:spPr bwMode="auto">
          <a:xfrm rot="-1118274">
            <a:off x="6007163" y="32234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9" name="Oval 29"/>
          <p:cNvSpPr>
            <a:spLocks noChangeAspect="1" noChangeArrowheads="1"/>
          </p:cNvSpPr>
          <p:nvPr/>
        </p:nvSpPr>
        <p:spPr bwMode="auto">
          <a:xfrm rot="-1118274">
            <a:off x="5299138" y="4539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0" name="Oval 30"/>
          <p:cNvSpPr>
            <a:spLocks noChangeAspect="1" noChangeArrowheads="1"/>
          </p:cNvSpPr>
          <p:nvPr/>
        </p:nvSpPr>
        <p:spPr bwMode="auto">
          <a:xfrm rot="-1118274">
            <a:off x="3127467" y="2661514"/>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2" name="Oval 32"/>
          <p:cNvSpPr>
            <a:spLocks noChangeAspect="1" noChangeArrowheads="1"/>
          </p:cNvSpPr>
          <p:nvPr/>
        </p:nvSpPr>
        <p:spPr bwMode="auto">
          <a:xfrm rot="-1118274">
            <a:off x="4714938" y="35790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4" name="Oval 34"/>
          <p:cNvSpPr>
            <a:spLocks noChangeAspect="1" noChangeArrowheads="1"/>
          </p:cNvSpPr>
          <p:nvPr/>
        </p:nvSpPr>
        <p:spPr bwMode="auto">
          <a:xfrm rot="-1118274">
            <a:off x="5870388" y="4490351"/>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5" name="Oval 35"/>
          <p:cNvSpPr>
            <a:spLocks noChangeAspect="1" noChangeArrowheads="1"/>
          </p:cNvSpPr>
          <p:nvPr/>
        </p:nvSpPr>
        <p:spPr bwMode="auto">
          <a:xfrm rot="-1118274">
            <a:off x="3117688" y="363469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8" name="Oval 38"/>
          <p:cNvSpPr>
            <a:spLocks noChangeAspect="1" noChangeArrowheads="1"/>
          </p:cNvSpPr>
          <p:nvPr/>
        </p:nvSpPr>
        <p:spPr bwMode="auto">
          <a:xfrm rot="5895381">
            <a:off x="3840179" y="305387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9" name="Oval 39"/>
          <p:cNvSpPr>
            <a:spLocks noChangeAspect="1" noChangeArrowheads="1"/>
          </p:cNvSpPr>
          <p:nvPr/>
        </p:nvSpPr>
        <p:spPr bwMode="auto">
          <a:xfrm rot="5895381">
            <a:off x="4105430" y="5239214"/>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2" name="Oval 42"/>
          <p:cNvSpPr>
            <a:spLocks noChangeAspect="1" noChangeArrowheads="1"/>
          </p:cNvSpPr>
          <p:nvPr/>
        </p:nvSpPr>
        <p:spPr bwMode="auto">
          <a:xfrm rot="5895381">
            <a:off x="3086134" y="40934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3" name="Oval 43"/>
          <p:cNvSpPr>
            <a:spLocks noChangeAspect="1" noChangeArrowheads="1"/>
          </p:cNvSpPr>
          <p:nvPr/>
        </p:nvSpPr>
        <p:spPr bwMode="auto">
          <a:xfrm rot="5895381">
            <a:off x="4316429" y="239030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4" name="Oval 44"/>
          <p:cNvSpPr>
            <a:spLocks noChangeAspect="1" noChangeArrowheads="1"/>
          </p:cNvSpPr>
          <p:nvPr/>
        </p:nvSpPr>
        <p:spPr bwMode="auto">
          <a:xfrm rot="5895381">
            <a:off x="5272934" y="4141450"/>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5" name="Oval 45"/>
          <p:cNvSpPr>
            <a:spLocks noChangeAspect="1" noChangeArrowheads="1"/>
          </p:cNvSpPr>
          <p:nvPr/>
        </p:nvSpPr>
        <p:spPr bwMode="auto">
          <a:xfrm rot="5895381">
            <a:off x="4343443" y="407623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6" name="Oval 46"/>
          <p:cNvSpPr>
            <a:spLocks noChangeAspect="1" noChangeArrowheads="1"/>
          </p:cNvSpPr>
          <p:nvPr/>
        </p:nvSpPr>
        <p:spPr bwMode="auto">
          <a:xfrm rot="5895381">
            <a:off x="5592805" y="3361855"/>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7" name="Oval 47"/>
          <p:cNvSpPr>
            <a:spLocks noChangeAspect="1" noChangeArrowheads="1"/>
          </p:cNvSpPr>
          <p:nvPr/>
        </p:nvSpPr>
        <p:spPr bwMode="auto">
          <a:xfrm rot="5895381">
            <a:off x="3059147" y="23408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8" name="Oval 48"/>
          <p:cNvSpPr>
            <a:spLocks noChangeAspect="1" noChangeArrowheads="1"/>
          </p:cNvSpPr>
          <p:nvPr/>
        </p:nvSpPr>
        <p:spPr bwMode="auto">
          <a:xfrm rot="5895381">
            <a:off x="5234030" y="326978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0" name="Oval 50"/>
          <p:cNvSpPr>
            <a:spLocks noChangeAspect="1" noChangeArrowheads="1"/>
          </p:cNvSpPr>
          <p:nvPr/>
        </p:nvSpPr>
        <p:spPr bwMode="auto">
          <a:xfrm rot="5895381">
            <a:off x="5087182" y="4717919"/>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1" name="Oval 51"/>
          <p:cNvSpPr>
            <a:spLocks noChangeAspect="1" noChangeArrowheads="1"/>
          </p:cNvSpPr>
          <p:nvPr/>
        </p:nvSpPr>
        <p:spPr bwMode="auto">
          <a:xfrm rot="4777107">
            <a:off x="3471184" y="3536648"/>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2" name="Oval 52"/>
          <p:cNvSpPr>
            <a:spLocks noChangeAspect="1" noChangeArrowheads="1"/>
          </p:cNvSpPr>
          <p:nvPr/>
        </p:nvSpPr>
        <p:spPr bwMode="auto">
          <a:xfrm rot="4777107">
            <a:off x="4628338" y="5255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3" name="Oval 53"/>
          <p:cNvSpPr>
            <a:spLocks noChangeAspect="1" noChangeArrowheads="1"/>
          </p:cNvSpPr>
          <p:nvPr/>
        </p:nvSpPr>
        <p:spPr bwMode="auto">
          <a:xfrm rot="4777107">
            <a:off x="4323538" y="4874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5" name="Oval 55"/>
          <p:cNvSpPr>
            <a:spLocks noChangeAspect="1" noChangeArrowheads="1"/>
          </p:cNvSpPr>
          <p:nvPr/>
        </p:nvSpPr>
        <p:spPr bwMode="auto">
          <a:xfrm rot="4777107">
            <a:off x="2791708" y="373956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6" name="Oval 56"/>
          <p:cNvSpPr>
            <a:spLocks noChangeAspect="1" noChangeArrowheads="1"/>
          </p:cNvSpPr>
          <p:nvPr/>
        </p:nvSpPr>
        <p:spPr bwMode="auto">
          <a:xfrm rot="4777107">
            <a:off x="3689478" y="277796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8" name="Oval 58"/>
          <p:cNvSpPr>
            <a:spLocks noChangeAspect="1" noChangeArrowheads="1"/>
          </p:cNvSpPr>
          <p:nvPr/>
        </p:nvSpPr>
        <p:spPr bwMode="auto">
          <a:xfrm rot="4777107">
            <a:off x="4330881" y="4364155"/>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2" name="Oval 62"/>
          <p:cNvSpPr>
            <a:spLocks noChangeAspect="1" noChangeArrowheads="1"/>
          </p:cNvSpPr>
          <p:nvPr/>
        </p:nvSpPr>
        <p:spPr bwMode="auto">
          <a:xfrm rot="4777107">
            <a:off x="3911589" y="5050339"/>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3" name="Oval 63"/>
          <p:cNvSpPr>
            <a:spLocks noChangeAspect="1" noChangeArrowheads="1"/>
          </p:cNvSpPr>
          <p:nvPr/>
        </p:nvSpPr>
        <p:spPr bwMode="auto">
          <a:xfrm rot="4777107">
            <a:off x="5278618" y="4756268"/>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91" name="Text Box 7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593992" name="Text Box 72"/>
          <p:cNvSpPr txBox="1">
            <a:spLocks noChangeArrowheads="1"/>
          </p:cNvSpPr>
          <p:nvPr/>
        </p:nvSpPr>
        <p:spPr bwMode="auto">
          <a:xfrm>
            <a:off x="6400800" y="33528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How would you classify this data?</a:t>
            </a:r>
          </a:p>
        </p:txBody>
      </p:sp>
      <p:sp>
        <p:nvSpPr>
          <p:cNvPr id="2" name="TextBox 1"/>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6" name="TextBox 45"/>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3476667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152400" y="304800"/>
            <a:ext cx="4648200" cy="685800"/>
          </a:xfrm>
        </p:spPr>
        <p:txBody>
          <a:bodyPr>
            <a:normAutofit fontScale="90000"/>
          </a:bodyPr>
          <a:lstStyle/>
          <a:p>
            <a:r>
              <a:rPr lang="en-US"/>
              <a:t> Linear Classifiers</a:t>
            </a:r>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93935" name="Oval 15"/>
          <p:cNvSpPr>
            <a:spLocks noChangeAspect="1" noChangeArrowheads="1"/>
          </p:cNvSpPr>
          <p:nvPr/>
        </p:nvSpPr>
        <p:spPr bwMode="auto">
          <a:xfrm>
            <a:off x="3717909" y="5032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38" name="Oval 18"/>
          <p:cNvSpPr>
            <a:spLocks noChangeAspect="1" noChangeArrowheads="1"/>
          </p:cNvSpPr>
          <p:nvPr/>
        </p:nvSpPr>
        <p:spPr bwMode="auto">
          <a:xfrm>
            <a:off x="4340224" y="281463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39" name="Oval 19"/>
          <p:cNvSpPr>
            <a:spLocks noChangeAspect="1" noChangeArrowheads="1"/>
          </p:cNvSpPr>
          <p:nvPr/>
        </p:nvSpPr>
        <p:spPr bwMode="auto">
          <a:xfrm>
            <a:off x="4403709" y="3635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0" name="Oval 20"/>
          <p:cNvSpPr>
            <a:spLocks noChangeAspect="1" noChangeArrowheads="1"/>
          </p:cNvSpPr>
          <p:nvPr/>
        </p:nvSpPr>
        <p:spPr bwMode="auto">
          <a:xfrm>
            <a:off x="3409949" y="266382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1" name="Oval 21"/>
          <p:cNvSpPr>
            <a:spLocks noChangeAspect="1" noChangeArrowheads="1"/>
          </p:cNvSpPr>
          <p:nvPr/>
        </p:nvSpPr>
        <p:spPr bwMode="auto">
          <a:xfrm>
            <a:off x="3886200" y="3733799"/>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2" name="Oval 22"/>
          <p:cNvSpPr>
            <a:spLocks noChangeAspect="1" noChangeArrowheads="1"/>
          </p:cNvSpPr>
          <p:nvPr/>
        </p:nvSpPr>
        <p:spPr bwMode="auto">
          <a:xfrm>
            <a:off x="3047999" y="3124200"/>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3" name="Oval 23"/>
          <p:cNvSpPr>
            <a:spLocks noChangeAspect="1" noChangeArrowheads="1"/>
          </p:cNvSpPr>
          <p:nvPr/>
        </p:nvSpPr>
        <p:spPr bwMode="auto">
          <a:xfrm>
            <a:off x="5105384" y="4114799"/>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5" name="Oval 25"/>
          <p:cNvSpPr>
            <a:spLocks noChangeAspect="1" noChangeArrowheads="1"/>
          </p:cNvSpPr>
          <p:nvPr/>
        </p:nvSpPr>
        <p:spPr bwMode="auto">
          <a:xfrm rot="-1118274">
            <a:off x="3890881" y="4438474"/>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6" name="Oval 26"/>
          <p:cNvSpPr>
            <a:spLocks noChangeAspect="1" noChangeArrowheads="1"/>
          </p:cNvSpPr>
          <p:nvPr/>
        </p:nvSpPr>
        <p:spPr bwMode="auto">
          <a:xfrm rot="-1118274">
            <a:off x="6007163" y="32234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9" name="Oval 29"/>
          <p:cNvSpPr>
            <a:spLocks noChangeAspect="1" noChangeArrowheads="1"/>
          </p:cNvSpPr>
          <p:nvPr/>
        </p:nvSpPr>
        <p:spPr bwMode="auto">
          <a:xfrm rot="-1118274">
            <a:off x="5299138" y="4539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0" name="Oval 30"/>
          <p:cNvSpPr>
            <a:spLocks noChangeAspect="1" noChangeArrowheads="1"/>
          </p:cNvSpPr>
          <p:nvPr/>
        </p:nvSpPr>
        <p:spPr bwMode="auto">
          <a:xfrm rot="-1118274">
            <a:off x="3127467" y="2661514"/>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2" name="Oval 32"/>
          <p:cNvSpPr>
            <a:spLocks noChangeAspect="1" noChangeArrowheads="1"/>
          </p:cNvSpPr>
          <p:nvPr/>
        </p:nvSpPr>
        <p:spPr bwMode="auto">
          <a:xfrm rot="-1118274">
            <a:off x="4714938" y="35790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4" name="Oval 34"/>
          <p:cNvSpPr>
            <a:spLocks noChangeAspect="1" noChangeArrowheads="1"/>
          </p:cNvSpPr>
          <p:nvPr/>
        </p:nvSpPr>
        <p:spPr bwMode="auto">
          <a:xfrm rot="-1118274">
            <a:off x="5870388" y="4490351"/>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5" name="Oval 35"/>
          <p:cNvSpPr>
            <a:spLocks noChangeAspect="1" noChangeArrowheads="1"/>
          </p:cNvSpPr>
          <p:nvPr/>
        </p:nvSpPr>
        <p:spPr bwMode="auto">
          <a:xfrm rot="-1118274">
            <a:off x="3117688" y="363469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8" name="Oval 38"/>
          <p:cNvSpPr>
            <a:spLocks noChangeAspect="1" noChangeArrowheads="1"/>
          </p:cNvSpPr>
          <p:nvPr/>
        </p:nvSpPr>
        <p:spPr bwMode="auto">
          <a:xfrm rot="5895381">
            <a:off x="3840179" y="305387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9" name="Oval 39"/>
          <p:cNvSpPr>
            <a:spLocks noChangeAspect="1" noChangeArrowheads="1"/>
          </p:cNvSpPr>
          <p:nvPr/>
        </p:nvSpPr>
        <p:spPr bwMode="auto">
          <a:xfrm rot="5895381">
            <a:off x="4105430" y="5239214"/>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2" name="Oval 42"/>
          <p:cNvSpPr>
            <a:spLocks noChangeAspect="1" noChangeArrowheads="1"/>
          </p:cNvSpPr>
          <p:nvPr/>
        </p:nvSpPr>
        <p:spPr bwMode="auto">
          <a:xfrm rot="5895381">
            <a:off x="3086134" y="40934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3" name="Oval 43"/>
          <p:cNvSpPr>
            <a:spLocks noChangeAspect="1" noChangeArrowheads="1"/>
          </p:cNvSpPr>
          <p:nvPr/>
        </p:nvSpPr>
        <p:spPr bwMode="auto">
          <a:xfrm rot="5895381">
            <a:off x="4316429" y="239030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4" name="Oval 44"/>
          <p:cNvSpPr>
            <a:spLocks noChangeAspect="1" noChangeArrowheads="1"/>
          </p:cNvSpPr>
          <p:nvPr/>
        </p:nvSpPr>
        <p:spPr bwMode="auto">
          <a:xfrm rot="5895381">
            <a:off x="5272934" y="4141450"/>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5" name="Oval 45"/>
          <p:cNvSpPr>
            <a:spLocks noChangeAspect="1" noChangeArrowheads="1"/>
          </p:cNvSpPr>
          <p:nvPr/>
        </p:nvSpPr>
        <p:spPr bwMode="auto">
          <a:xfrm rot="5895381">
            <a:off x="4343443" y="407623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6" name="Oval 46"/>
          <p:cNvSpPr>
            <a:spLocks noChangeAspect="1" noChangeArrowheads="1"/>
          </p:cNvSpPr>
          <p:nvPr/>
        </p:nvSpPr>
        <p:spPr bwMode="auto">
          <a:xfrm rot="5895381">
            <a:off x="5592805" y="3361855"/>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7" name="Oval 47"/>
          <p:cNvSpPr>
            <a:spLocks noChangeAspect="1" noChangeArrowheads="1"/>
          </p:cNvSpPr>
          <p:nvPr/>
        </p:nvSpPr>
        <p:spPr bwMode="auto">
          <a:xfrm rot="5895381">
            <a:off x="3059147" y="23408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8" name="Oval 48"/>
          <p:cNvSpPr>
            <a:spLocks noChangeAspect="1" noChangeArrowheads="1"/>
          </p:cNvSpPr>
          <p:nvPr/>
        </p:nvSpPr>
        <p:spPr bwMode="auto">
          <a:xfrm rot="5895381">
            <a:off x="5234030" y="326978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0" name="Oval 50"/>
          <p:cNvSpPr>
            <a:spLocks noChangeAspect="1" noChangeArrowheads="1"/>
          </p:cNvSpPr>
          <p:nvPr/>
        </p:nvSpPr>
        <p:spPr bwMode="auto">
          <a:xfrm rot="5895381">
            <a:off x="5087182" y="4717919"/>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1" name="Oval 51"/>
          <p:cNvSpPr>
            <a:spLocks noChangeAspect="1" noChangeArrowheads="1"/>
          </p:cNvSpPr>
          <p:nvPr/>
        </p:nvSpPr>
        <p:spPr bwMode="auto">
          <a:xfrm rot="4777107">
            <a:off x="3471184" y="3536648"/>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2" name="Oval 52"/>
          <p:cNvSpPr>
            <a:spLocks noChangeAspect="1" noChangeArrowheads="1"/>
          </p:cNvSpPr>
          <p:nvPr/>
        </p:nvSpPr>
        <p:spPr bwMode="auto">
          <a:xfrm rot="4777107">
            <a:off x="4628338" y="5255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3" name="Oval 53"/>
          <p:cNvSpPr>
            <a:spLocks noChangeAspect="1" noChangeArrowheads="1"/>
          </p:cNvSpPr>
          <p:nvPr/>
        </p:nvSpPr>
        <p:spPr bwMode="auto">
          <a:xfrm rot="4777107">
            <a:off x="4323538" y="4874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5" name="Oval 55"/>
          <p:cNvSpPr>
            <a:spLocks noChangeAspect="1" noChangeArrowheads="1"/>
          </p:cNvSpPr>
          <p:nvPr/>
        </p:nvSpPr>
        <p:spPr bwMode="auto">
          <a:xfrm rot="4777107">
            <a:off x="2791708" y="373956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6" name="Oval 56"/>
          <p:cNvSpPr>
            <a:spLocks noChangeAspect="1" noChangeArrowheads="1"/>
          </p:cNvSpPr>
          <p:nvPr/>
        </p:nvSpPr>
        <p:spPr bwMode="auto">
          <a:xfrm rot="4777107">
            <a:off x="3689478" y="277796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8" name="Oval 58"/>
          <p:cNvSpPr>
            <a:spLocks noChangeAspect="1" noChangeArrowheads="1"/>
          </p:cNvSpPr>
          <p:nvPr/>
        </p:nvSpPr>
        <p:spPr bwMode="auto">
          <a:xfrm rot="4777107">
            <a:off x="4330881" y="4364155"/>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2" name="Oval 62"/>
          <p:cNvSpPr>
            <a:spLocks noChangeAspect="1" noChangeArrowheads="1"/>
          </p:cNvSpPr>
          <p:nvPr/>
        </p:nvSpPr>
        <p:spPr bwMode="auto">
          <a:xfrm rot="4777107">
            <a:off x="3911589" y="5050339"/>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3" name="Oval 63"/>
          <p:cNvSpPr>
            <a:spLocks noChangeAspect="1" noChangeArrowheads="1"/>
          </p:cNvSpPr>
          <p:nvPr/>
        </p:nvSpPr>
        <p:spPr bwMode="auto">
          <a:xfrm rot="4777107">
            <a:off x="5278618" y="4756268"/>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91" name="Text Box 7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593992" name="Text Box 72"/>
          <p:cNvSpPr txBox="1">
            <a:spLocks noChangeArrowheads="1"/>
          </p:cNvSpPr>
          <p:nvPr/>
        </p:nvSpPr>
        <p:spPr bwMode="auto">
          <a:xfrm>
            <a:off x="6400800" y="33528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How would you classify this data?</a:t>
            </a:r>
          </a:p>
        </p:txBody>
      </p:sp>
      <p:sp>
        <p:nvSpPr>
          <p:cNvPr id="39" name="Line 50"/>
          <p:cNvSpPr>
            <a:spLocks noChangeShapeType="1"/>
          </p:cNvSpPr>
          <p:nvPr/>
        </p:nvSpPr>
        <p:spPr bwMode="auto">
          <a:xfrm flipV="1">
            <a:off x="2590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0" name="TextBox 39"/>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1" name="TextBox 40"/>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4133908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152400" y="304800"/>
            <a:ext cx="8092008" cy="685800"/>
          </a:xfrm>
        </p:spPr>
        <p:txBody>
          <a:bodyPr>
            <a:normAutofit fontScale="90000"/>
          </a:bodyPr>
          <a:lstStyle/>
          <a:p>
            <a:r>
              <a:rPr lang="en-US" dirty="0" smtClean="0"/>
              <a:t>When a new email is sent </a:t>
            </a:r>
            <a:endParaRPr lang="en-US" dirty="0"/>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93935" name="Oval 15"/>
          <p:cNvSpPr>
            <a:spLocks noChangeAspect="1" noChangeArrowheads="1"/>
          </p:cNvSpPr>
          <p:nvPr/>
        </p:nvSpPr>
        <p:spPr bwMode="auto">
          <a:xfrm>
            <a:off x="3717909" y="5032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38" name="Oval 18"/>
          <p:cNvSpPr>
            <a:spLocks noChangeAspect="1" noChangeArrowheads="1"/>
          </p:cNvSpPr>
          <p:nvPr/>
        </p:nvSpPr>
        <p:spPr bwMode="auto">
          <a:xfrm>
            <a:off x="4340224" y="281463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39" name="Oval 19"/>
          <p:cNvSpPr>
            <a:spLocks noChangeAspect="1" noChangeArrowheads="1"/>
          </p:cNvSpPr>
          <p:nvPr/>
        </p:nvSpPr>
        <p:spPr bwMode="auto">
          <a:xfrm>
            <a:off x="4403709" y="3635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0" name="Oval 20"/>
          <p:cNvSpPr>
            <a:spLocks noChangeAspect="1" noChangeArrowheads="1"/>
          </p:cNvSpPr>
          <p:nvPr/>
        </p:nvSpPr>
        <p:spPr bwMode="auto">
          <a:xfrm>
            <a:off x="3409949" y="266382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1" name="Oval 21"/>
          <p:cNvSpPr>
            <a:spLocks noChangeAspect="1" noChangeArrowheads="1"/>
          </p:cNvSpPr>
          <p:nvPr/>
        </p:nvSpPr>
        <p:spPr bwMode="auto">
          <a:xfrm>
            <a:off x="3886200" y="3733799"/>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2" name="Oval 22"/>
          <p:cNvSpPr>
            <a:spLocks noChangeAspect="1" noChangeArrowheads="1"/>
          </p:cNvSpPr>
          <p:nvPr/>
        </p:nvSpPr>
        <p:spPr bwMode="auto">
          <a:xfrm>
            <a:off x="3047999" y="3124200"/>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3" name="Oval 23"/>
          <p:cNvSpPr>
            <a:spLocks noChangeAspect="1" noChangeArrowheads="1"/>
          </p:cNvSpPr>
          <p:nvPr/>
        </p:nvSpPr>
        <p:spPr bwMode="auto">
          <a:xfrm>
            <a:off x="5105384" y="4114799"/>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5" name="Oval 25"/>
          <p:cNvSpPr>
            <a:spLocks noChangeAspect="1" noChangeArrowheads="1"/>
          </p:cNvSpPr>
          <p:nvPr/>
        </p:nvSpPr>
        <p:spPr bwMode="auto">
          <a:xfrm rot="-1118274">
            <a:off x="3890881" y="4438474"/>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6" name="Oval 26"/>
          <p:cNvSpPr>
            <a:spLocks noChangeAspect="1" noChangeArrowheads="1"/>
          </p:cNvSpPr>
          <p:nvPr/>
        </p:nvSpPr>
        <p:spPr bwMode="auto">
          <a:xfrm rot="-1118274">
            <a:off x="6007163" y="32234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9" name="Oval 29"/>
          <p:cNvSpPr>
            <a:spLocks noChangeAspect="1" noChangeArrowheads="1"/>
          </p:cNvSpPr>
          <p:nvPr/>
        </p:nvSpPr>
        <p:spPr bwMode="auto">
          <a:xfrm rot="-1118274">
            <a:off x="5299138" y="4539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0" name="Oval 30"/>
          <p:cNvSpPr>
            <a:spLocks noChangeAspect="1" noChangeArrowheads="1"/>
          </p:cNvSpPr>
          <p:nvPr/>
        </p:nvSpPr>
        <p:spPr bwMode="auto">
          <a:xfrm rot="-1118274">
            <a:off x="3127467" y="2661514"/>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2" name="Oval 32"/>
          <p:cNvSpPr>
            <a:spLocks noChangeAspect="1" noChangeArrowheads="1"/>
          </p:cNvSpPr>
          <p:nvPr/>
        </p:nvSpPr>
        <p:spPr bwMode="auto">
          <a:xfrm rot="-1118274">
            <a:off x="4714938" y="35790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4" name="Oval 34"/>
          <p:cNvSpPr>
            <a:spLocks noChangeAspect="1" noChangeArrowheads="1"/>
          </p:cNvSpPr>
          <p:nvPr/>
        </p:nvSpPr>
        <p:spPr bwMode="auto">
          <a:xfrm rot="-1118274">
            <a:off x="5870388" y="4490351"/>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5" name="Oval 35"/>
          <p:cNvSpPr>
            <a:spLocks noChangeAspect="1" noChangeArrowheads="1"/>
          </p:cNvSpPr>
          <p:nvPr/>
        </p:nvSpPr>
        <p:spPr bwMode="auto">
          <a:xfrm rot="-1118274">
            <a:off x="3117688" y="363469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8" name="Oval 38"/>
          <p:cNvSpPr>
            <a:spLocks noChangeAspect="1" noChangeArrowheads="1"/>
          </p:cNvSpPr>
          <p:nvPr/>
        </p:nvSpPr>
        <p:spPr bwMode="auto">
          <a:xfrm rot="5895381">
            <a:off x="3840179" y="305387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9" name="Oval 39"/>
          <p:cNvSpPr>
            <a:spLocks noChangeAspect="1" noChangeArrowheads="1"/>
          </p:cNvSpPr>
          <p:nvPr/>
        </p:nvSpPr>
        <p:spPr bwMode="auto">
          <a:xfrm rot="5895381">
            <a:off x="4105430" y="5239214"/>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2" name="Oval 42"/>
          <p:cNvSpPr>
            <a:spLocks noChangeAspect="1" noChangeArrowheads="1"/>
          </p:cNvSpPr>
          <p:nvPr/>
        </p:nvSpPr>
        <p:spPr bwMode="auto">
          <a:xfrm rot="5895381">
            <a:off x="3086134" y="40934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3" name="Oval 43"/>
          <p:cNvSpPr>
            <a:spLocks noChangeAspect="1" noChangeArrowheads="1"/>
          </p:cNvSpPr>
          <p:nvPr/>
        </p:nvSpPr>
        <p:spPr bwMode="auto">
          <a:xfrm rot="5895381">
            <a:off x="4316429" y="239030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4" name="Oval 44"/>
          <p:cNvSpPr>
            <a:spLocks noChangeAspect="1" noChangeArrowheads="1"/>
          </p:cNvSpPr>
          <p:nvPr/>
        </p:nvSpPr>
        <p:spPr bwMode="auto">
          <a:xfrm rot="5895381">
            <a:off x="5272934" y="4141450"/>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5" name="Oval 45"/>
          <p:cNvSpPr>
            <a:spLocks noChangeAspect="1" noChangeArrowheads="1"/>
          </p:cNvSpPr>
          <p:nvPr/>
        </p:nvSpPr>
        <p:spPr bwMode="auto">
          <a:xfrm rot="5895381">
            <a:off x="4343443" y="407623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6" name="Oval 46"/>
          <p:cNvSpPr>
            <a:spLocks noChangeAspect="1" noChangeArrowheads="1"/>
          </p:cNvSpPr>
          <p:nvPr/>
        </p:nvSpPr>
        <p:spPr bwMode="auto">
          <a:xfrm rot="5895381">
            <a:off x="5592805" y="3361855"/>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7" name="Oval 47"/>
          <p:cNvSpPr>
            <a:spLocks noChangeAspect="1" noChangeArrowheads="1"/>
          </p:cNvSpPr>
          <p:nvPr/>
        </p:nvSpPr>
        <p:spPr bwMode="auto">
          <a:xfrm rot="5895381">
            <a:off x="3059147" y="23408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8" name="Oval 48"/>
          <p:cNvSpPr>
            <a:spLocks noChangeAspect="1" noChangeArrowheads="1"/>
          </p:cNvSpPr>
          <p:nvPr/>
        </p:nvSpPr>
        <p:spPr bwMode="auto">
          <a:xfrm rot="5895381">
            <a:off x="5234030" y="326978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0" name="Oval 50"/>
          <p:cNvSpPr>
            <a:spLocks noChangeAspect="1" noChangeArrowheads="1"/>
          </p:cNvSpPr>
          <p:nvPr/>
        </p:nvSpPr>
        <p:spPr bwMode="auto">
          <a:xfrm rot="5895381">
            <a:off x="5087182" y="4717919"/>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1" name="Oval 51"/>
          <p:cNvSpPr>
            <a:spLocks noChangeAspect="1" noChangeArrowheads="1"/>
          </p:cNvSpPr>
          <p:nvPr/>
        </p:nvSpPr>
        <p:spPr bwMode="auto">
          <a:xfrm rot="4777107">
            <a:off x="3471184" y="3536648"/>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2" name="Oval 52"/>
          <p:cNvSpPr>
            <a:spLocks noChangeAspect="1" noChangeArrowheads="1"/>
          </p:cNvSpPr>
          <p:nvPr/>
        </p:nvSpPr>
        <p:spPr bwMode="auto">
          <a:xfrm rot="4777107">
            <a:off x="4628338" y="5255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3" name="Oval 53"/>
          <p:cNvSpPr>
            <a:spLocks noChangeAspect="1" noChangeArrowheads="1"/>
          </p:cNvSpPr>
          <p:nvPr/>
        </p:nvSpPr>
        <p:spPr bwMode="auto">
          <a:xfrm rot="4777107">
            <a:off x="4323538" y="4874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5" name="Oval 55"/>
          <p:cNvSpPr>
            <a:spLocks noChangeAspect="1" noChangeArrowheads="1"/>
          </p:cNvSpPr>
          <p:nvPr/>
        </p:nvSpPr>
        <p:spPr bwMode="auto">
          <a:xfrm rot="4777107">
            <a:off x="2791708" y="373956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6" name="Oval 56"/>
          <p:cNvSpPr>
            <a:spLocks noChangeAspect="1" noChangeArrowheads="1"/>
          </p:cNvSpPr>
          <p:nvPr/>
        </p:nvSpPr>
        <p:spPr bwMode="auto">
          <a:xfrm rot="4777107">
            <a:off x="3689478" y="277796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8" name="Oval 58"/>
          <p:cNvSpPr>
            <a:spLocks noChangeAspect="1" noChangeArrowheads="1"/>
          </p:cNvSpPr>
          <p:nvPr/>
        </p:nvSpPr>
        <p:spPr bwMode="auto">
          <a:xfrm rot="4777107">
            <a:off x="4330881" y="4364155"/>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2" name="Oval 62"/>
          <p:cNvSpPr>
            <a:spLocks noChangeAspect="1" noChangeArrowheads="1"/>
          </p:cNvSpPr>
          <p:nvPr/>
        </p:nvSpPr>
        <p:spPr bwMode="auto">
          <a:xfrm rot="4777107">
            <a:off x="3911589" y="5050339"/>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3" name="Oval 63"/>
          <p:cNvSpPr>
            <a:spLocks noChangeAspect="1" noChangeArrowheads="1"/>
          </p:cNvSpPr>
          <p:nvPr/>
        </p:nvSpPr>
        <p:spPr bwMode="auto">
          <a:xfrm rot="4777107">
            <a:off x="5278618" y="4756268"/>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91" name="Text Box 7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39" name="Line 50"/>
          <p:cNvSpPr>
            <a:spLocks noChangeShapeType="1"/>
          </p:cNvSpPr>
          <p:nvPr/>
        </p:nvSpPr>
        <p:spPr bwMode="auto">
          <a:xfrm flipV="1">
            <a:off x="2590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0" name="TextBox 39"/>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1" name="TextBox 40"/>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2" name="Oval 26"/>
          <p:cNvSpPr>
            <a:spLocks noChangeAspect="1" noChangeArrowheads="1"/>
          </p:cNvSpPr>
          <p:nvPr/>
        </p:nvSpPr>
        <p:spPr bwMode="auto">
          <a:xfrm rot="-1118274">
            <a:off x="4620626" y="4268211"/>
            <a:ext cx="135732" cy="114302"/>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3" name="TextBox 2"/>
          <p:cNvSpPr txBox="1"/>
          <p:nvPr/>
        </p:nvSpPr>
        <p:spPr>
          <a:xfrm>
            <a:off x="1115616" y="1196752"/>
            <a:ext cx="5688632" cy="646331"/>
          </a:xfrm>
          <a:prstGeom prst="rect">
            <a:avLst/>
          </a:prstGeom>
          <a:noFill/>
        </p:spPr>
        <p:txBody>
          <a:bodyPr wrap="square" rtlCol="1">
            <a:spAutoFit/>
          </a:bodyPr>
          <a:lstStyle/>
          <a:p>
            <a:pPr marL="342900" indent="-342900" algn="l" rtl="0">
              <a:buAutoNum type="arabicPeriod"/>
            </a:pPr>
            <a:r>
              <a:rPr lang="en-US" dirty="0" smtClean="0"/>
              <a:t>We first place the new email in the space</a:t>
            </a:r>
          </a:p>
          <a:p>
            <a:pPr marL="342900" indent="-342900" algn="l" rtl="0">
              <a:buAutoNum type="arabicPeriod"/>
            </a:pPr>
            <a:r>
              <a:rPr lang="en-US" dirty="0" smtClean="0"/>
              <a:t>Classify it according to the subspace in which it resides</a:t>
            </a:r>
            <a:endParaRPr lang="he-IL" dirty="0"/>
          </a:p>
        </p:txBody>
      </p:sp>
      <p:sp>
        <p:nvSpPr>
          <p:cNvPr id="45" name="Oval 26"/>
          <p:cNvSpPr>
            <a:spLocks noChangeAspect="1" noChangeArrowheads="1"/>
          </p:cNvSpPr>
          <p:nvPr/>
        </p:nvSpPr>
        <p:spPr bwMode="auto">
          <a:xfrm rot="-1118274">
            <a:off x="4622400" y="4269600"/>
            <a:ext cx="149305" cy="125732"/>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Tree>
    <p:extLst>
      <p:ext uri="{BB962C8B-B14F-4D97-AF65-F5344CB8AC3E}">
        <p14:creationId xmlns:p14="http://schemas.microsoft.com/office/powerpoint/2010/main" val="198249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anim calcmode="lin" valueType="num">
                                      <p:cBhvr additive="base">
                                        <p:cTn id="9" dur="500" fill="hold"/>
                                        <p:tgtEl>
                                          <p:spTgt spid="42"/>
                                        </p:tgtEl>
                                        <p:attrNameLst>
                                          <p:attrName>ppt_x</p:attrName>
                                        </p:attrNameLst>
                                      </p:cBhvr>
                                      <p:tavLst>
                                        <p:tav tm="0">
                                          <p:val>
                                            <p:strVal val="#ppt_x"/>
                                          </p:val>
                                        </p:tav>
                                        <p:tav tm="100000">
                                          <p:val>
                                            <p:strVal val="#ppt_x"/>
                                          </p:val>
                                        </p:tav>
                                      </p:tavLst>
                                    </p:anim>
                                    <p:anim calcmode="lin" valueType="num">
                                      <p:cBhvr additive="base">
                                        <p:cTn id="1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152400" y="304800"/>
            <a:ext cx="4648200" cy="685800"/>
          </a:xfrm>
        </p:spPr>
        <p:txBody>
          <a:bodyPr>
            <a:normAutofit fontScale="90000"/>
          </a:bodyPr>
          <a:lstStyle/>
          <a:p>
            <a:r>
              <a:rPr lang="en-US"/>
              <a:t> Linear Classifiers</a:t>
            </a:r>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93935" name="Oval 15"/>
          <p:cNvSpPr>
            <a:spLocks noChangeAspect="1" noChangeArrowheads="1"/>
          </p:cNvSpPr>
          <p:nvPr/>
        </p:nvSpPr>
        <p:spPr bwMode="auto">
          <a:xfrm>
            <a:off x="3717909" y="5032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38" name="Oval 18"/>
          <p:cNvSpPr>
            <a:spLocks noChangeAspect="1" noChangeArrowheads="1"/>
          </p:cNvSpPr>
          <p:nvPr/>
        </p:nvSpPr>
        <p:spPr bwMode="auto">
          <a:xfrm>
            <a:off x="4340224" y="281463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39" name="Oval 19"/>
          <p:cNvSpPr>
            <a:spLocks noChangeAspect="1" noChangeArrowheads="1"/>
          </p:cNvSpPr>
          <p:nvPr/>
        </p:nvSpPr>
        <p:spPr bwMode="auto">
          <a:xfrm>
            <a:off x="4403709" y="3635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0" name="Oval 20"/>
          <p:cNvSpPr>
            <a:spLocks noChangeAspect="1" noChangeArrowheads="1"/>
          </p:cNvSpPr>
          <p:nvPr/>
        </p:nvSpPr>
        <p:spPr bwMode="auto">
          <a:xfrm>
            <a:off x="3409949" y="266382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1" name="Oval 21"/>
          <p:cNvSpPr>
            <a:spLocks noChangeAspect="1" noChangeArrowheads="1"/>
          </p:cNvSpPr>
          <p:nvPr/>
        </p:nvSpPr>
        <p:spPr bwMode="auto">
          <a:xfrm>
            <a:off x="3886200" y="3733799"/>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2" name="Oval 22"/>
          <p:cNvSpPr>
            <a:spLocks noChangeAspect="1" noChangeArrowheads="1"/>
          </p:cNvSpPr>
          <p:nvPr/>
        </p:nvSpPr>
        <p:spPr bwMode="auto">
          <a:xfrm>
            <a:off x="3047999" y="3124200"/>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3" name="Oval 23"/>
          <p:cNvSpPr>
            <a:spLocks noChangeAspect="1" noChangeArrowheads="1"/>
          </p:cNvSpPr>
          <p:nvPr/>
        </p:nvSpPr>
        <p:spPr bwMode="auto">
          <a:xfrm>
            <a:off x="5105384" y="4114799"/>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5" name="Oval 25"/>
          <p:cNvSpPr>
            <a:spLocks noChangeAspect="1" noChangeArrowheads="1"/>
          </p:cNvSpPr>
          <p:nvPr/>
        </p:nvSpPr>
        <p:spPr bwMode="auto">
          <a:xfrm rot="-1118274">
            <a:off x="3890881" y="4438474"/>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6" name="Oval 26"/>
          <p:cNvSpPr>
            <a:spLocks noChangeAspect="1" noChangeArrowheads="1"/>
          </p:cNvSpPr>
          <p:nvPr/>
        </p:nvSpPr>
        <p:spPr bwMode="auto">
          <a:xfrm rot="-1118274">
            <a:off x="6007163" y="32234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9" name="Oval 29"/>
          <p:cNvSpPr>
            <a:spLocks noChangeAspect="1" noChangeArrowheads="1"/>
          </p:cNvSpPr>
          <p:nvPr/>
        </p:nvSpPr>
        <p:spPr bwMode="auto">
          <a:xfrm rot="-1118274">
            <a:off x="5299138" y="4539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0" name="Oval 30"/>
          <p:cNvSpPr>
            <a:spLocks noChangeAspect="1" noChangeArrowheads="1"/>
          </p:cNvSpPr>
          <p:nvPr/>
        </p:nvSpPr>
        <p:spPr bwMode="auto">
          <a:xfrm rot="-1118274">
            <a:off x="3127467" y="2661514"/>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2" name="Oval 32"/>
          <p:cNvSpPr>
            <a:spLocks noChangeAspect="1" noChangeArrowheads="1"/>
          </p:cNvSpPr>
          <p:nvPr/>
        </p:nvSpPr>
        <p:spPr bwMode="auto">
          <a:xfrm rot="-1118274">
            <a:off x="4714938" y="35790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4" name="Oval 34"/>
          <p:cNvSpPr>
            <a:spLocks noChangeAspect="1" noChangeArrowheads="1"/>
          </p:cNvSpPr>
          <p:nvPr/>
        </p:nvSpPr>
        <p:spPr bwMode="auto">
          <a:xfrm rot="-1118274">
            <a:off x="5870388" y="4490351"/>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5" name="Oval 35"/>
          <p:cNvSpPr>
            <a:spLocks noChangeAspect="1" noChangeArrowheads="1"/>
          </p:cNvSpPr>
          <p:nvPr/>
        </p:nvSpPr>
        <p:spPr bwMode="auto">
          <a:xfrm rot="-1118274">
            <a:off x="3117688" y="363469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8" name="Oval 38"/>
          <p:cNvSpPr>
            <a:spLocks noChangeAspect="1" noChangeArrowheads="1"/>
          </p:cNvSpPr>
          <p:nvPr/>
        </p:nvSpPr>
        <p:spPr bwMode="auto">
          <a:xfrm rot="5895381">
            <a:off x="3840179" y="305387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9" name="Oval 39"/>
          <p:cNvSpPr>
            <a:spLocks noChangeAspect="1" noChangeArrowheads="1"/>
          </p:cNvSpPr>
          <p:nvPr/>
        </p:nvSpPr>
        <p:spPr bwMode="auto">
          <a:xfrm rot="5895381">
            <a:off x="4105430" y="5239214"/>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2" name="Oval 42"/>
          <p:cNvSpPr>
            <a:spLocks noChangeAspect="1" noChangeArrowheads="1"/>
          </p:cNvSpPr>
          <p:nvPr/>
        </p:nvSpPr>
        <p:spPr bwMode="auto">
          <a:xfrm rot="5895381">
            <a:off x="3086134" y="40934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3" name="Oval 43"/>
          <p:cNvSpPr>
            <a:spLocks noChangeAspect="1" noChangeArrowheads="1"/>
          </p:cNvSpPr>
          <p:nvPr/>
        </p:nvSpPr>
        <p:spPr bwMode="auto">
          <a:xfrm rot="5895381">
            <a:off x="4316429" y="239030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4" name="Oval 44"/>
          <p:cNvSpPr>
            <a:spLocks noChangeAspect="1" noChangeArrowheads="1"/>
          </p:cNvSpPr>
          <p:nvPr/>
        </p:nvSpPr>
        <p:spPr bwMode="auto">
          <a:xfrm rot="5895381">
            <a:off x="5272934" y="4141450"/>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5" name="Oval 45"/>
          <p:cNvSpPr>
            <a:spLocks noChangeAspect="1" noChangeArrowheads="1"/>
          </p:cNvSpPr>
          <p:nvPr/>
        </p:nvSpPr>
        <p:spPr bwMode="auto">
          <a:xfrm rot="5895381">
            <a:off x="4343443" y="407623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6" name="Oval 46"/>
          <p:cNvSpPr>
            <a:spLocks noChangeAspect="1" noChangeArrowheads="1"/>
          </p:cNvSpPr>
          <p:nvPr/>
        </p:nvSpPr>
        <p:spPr bwMode="auto">
          <a:xfrm rot="5895381">
            <a:off x="5592805" y="3361855"/>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7" name="Oval 47"/>
          <p:cNvSpPr>
            <a:spLocks noChangeAspect="1" noChangeArrowheads="1"/>
          </p:cNvSpPr>
          <p:nvPr/>
        </p:nvSpPr>
        <p:spPr bwMode="auto">
          <a:xfrm rot="5895381">
            <a:off x="3059147" y="23408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8" name="Oval 48"/>
          <p:cNvSpPr>
            <a:spLocks noChangeAspect="1" noChangeArrowheads="1"/>
          </p:cNvSpPr>
          <p:nvPr/>
        </p:nvSpPr>
        <p:spPr bwMode="auto">
          <a:xfrm rot="5895381">
            <a:off x="5234030" y="326978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0" name="Oval 50"/>
          <p:cNvSpPr>
            <a:spLocks noChangeAspect="1" noChangeArrowheads="1"/>
          </p:cNvSpPr>
          <p:nvPr/>
        </p:nvSpPr>
        <p:spPr bwMode="auto">
          <a:xfrm rot="5895381">
            <a:off x="5087182" y="4717919"/>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1" name="Oval 51"/>
          <p:cNvSpPr>
            <a:spLocks noChangeAspect="1" noChangeArrowheads="1"/>
          </p:cNvSpPr>
          <p:nvPr/>
        </p:nvSpPr>
        <p:spPr bwMode="auto">
          <a:xfrm rot="4777107">
            <a:off x="3471184" y="3536648"/>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2" name="Oval 52"/>
          <p:cNvSpPr>
            <a:spLocks noChangeAspect="1" noChangeArrowheads="1"/>
          </p:cNvSpPr>
          <p:nvPr/>
        </p:nvSpPr>
        <p:spPr bwMode="auto">
          <a:xfrm rot="4777107">
            <a:off x="4628338" y="5255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3" name="Oval 53"/>
          <p:cNvSpPr>
            <a:spLocks noChangeAspect="1" noChangeArrowheads="1"/>
          </p:cNvSpPr>
          <p:nvPr/>
        </p:nvSpPr>
        <p:spPr bwMode="auto">
          <a:xfrm rot="4777107">
            <a:off x="4323538" y="4874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5" name="Oval 55"/>
          <p:cNvSpPr>
            <a:spLocks noChangeAspect="1" noChangeArrowheads="1"/>
          </p:cNvSpPr>
          <p:nvPr/>
        </p:nvSpPr>
        <p:spPr bwMode="auto">
          <a:xfrm rot="4777107">
            <a:off x="2791708" y="373956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6" name="Oval 56"/>
          <p:cNvSpPr>
            <a:spLocks noChangeAspect="1" noChangeArrowheads="1"/>
          </p:cNvSpPr>
          <p:nvPr/>
        </p:nvSpPr>
        <p:spPr bwMode="auto">
          <a:xfrm rot="4777107">
            <a:off x="3689478" y="277796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8" name="Oval 58"/>
          <p:cNvSpPr>
            <a:spLocks noChangeAspect="1" noChangeArrowheads="1"/>
          </p:cNvSpPr>
          <p:nvPr/>
        </p:nvSpPr>
        <p:spPr bwMode="auto">
          <a:xfrm rot="4777107">
            <a:off x="4330881" y="4364155"/>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2" name="Oval 62"/>
          <p:cNvSpPr>
            <a:spLocks noChangeAspect="1" noChangeArrowheads="1"/>
          </p:cNvSpPr>
          <p:nvPr/>
        </p:nvSpPr>
        <p:spPr bwMode="auto">
          <a:xfrm rot="4777107">
            <a:off x="3911589" y="5050339"/>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3" name="Oval 63"/>
          <p:cNvSpPr>
            <a:spLocks noChangeAspect="1" noChangeArrowheads="1"/>
          </p:cNvSpPr>
          <p:nvPr/>
        </p:nvSpPr>
        <p:spPr bwMode="auto">
          <a:xfrm rot="4777107">
            <a:off x="5278618" y="4756268"/>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91" name="Text Box 7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593992" name="Text Box 72"/>
          <p:cNvSpPr txBox="1">
            <a:spLocks noChangeArrowheads="1"/>
          </p:cNvSpPr>
          <p:nvPr/>
        </p:nvSpPr>
        <p:spPr bwMode="auto">
          <a:xfrm>
            <a:off x="6400800" y="33528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How would you classify this data?</a:t>
            </a:r>
          </a:p>
        </p:txBody>
      </p:sp>
      <p:sp>
        <p:nvSpPr>
          <p:cNvPr id="39" name="Line 50"/>
          <p:cNvSpPr>
            <a:spLocks noChangeShapeType="1"/>
          </p:cNvSpPr>
          <p:nvPr/>
        </p:nvSpPr>
        <p:spPr bwMode="auto">
          <a:xfrm flipV="1">
            <a:off x="2590800"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0" name="TextBox 39"/>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1" name="TextBox 40"/>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356970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152400" y="304800"/>
            <a:ext cx="4648200" cy="685800"/>
          </a:xfrm>
        </p:spPr>
        <p:txBody>
          <a:bodyPr>
            <a:normAutofit fontScale="90000"/>
          </a:bodyPr>
          <a:lstStyle/>
          <a:p>
            <a:r>
              <a:rPr lang="en-US"/>
              <a:t> Linear Classifiers</a:t>
            </a:r>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93935" name="Oval 15"/>
          <p:cNvSpPr>
            <a:spLocks noChangeAspect="1" noChangeArrowheads="1"/>
          </p:cNvSpPr>
          <p:nvPr/>
        </p:nvSpPr>
        <p:spPr bwMode="auto">
          <a:xfrm>
            <a:off x="3717909" y="5032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38" name="Oval 18"/>
          <p:cNvSpPr>
            <a:spLocks noChangeAspect="1" noChangeArrowheads="1"/>
          </p:cNvSpPr>
          <p:nvPr/>
        </p:nvSpPr>
        <p:spPr bwMode="auto">
          <a:xfrm>
            <a:off x="4340224" y="281463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39" name="Oval 19"/>
          <p:cNvSpPr>
            <a:spLocks noChangeAspect="1" noChangeArrowheads="1"/>
          </p:cNvSpPr>
          <p:nvPr/>
        </p:nvSpPr>
        <p:spPr bwMode="auto">
          <a:xfrm>
            <a:off x="4403709" y="3635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0" name="Oval 20"/>
          <p:cNvSpPr>
            <a:spLocks noChangeAspect="1" noChangeArrowheads="1"/>
          </p:cNvSpPr>
          <p:nvPr/>
        </p:nvSpPr>
        <p:spPr bwMode="auto">
          <a:xfrm>
            <a:off x="3409949" y="266382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1" name="Oval 21"/>
          <p:cNvSpPr>
            <a:spLocks noChangeAspect="1" noChangeArrowheads="1"/>
          </p:cNvSpPr>
          <p:nvPr/>
        </p:nvSpPr>
        <p:spPr bwMode="auto">
          <a:xfrm>
            <a:off x="3886200" y="3733799"/>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2" name="Oval 22"/>
          <p:cNvSpPr>
            <a:spLocks noChangeAspect="1" noChangeArrowheads="1"/>
          </p:cNvSpPr>
          <p:nvPr/>
        </p:nvSpPr>
        <p:spPr bwMode="auto">
          <a:xfrm>
            <a:off x="3047999" y="3124200"/>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3" name="Oval 23"/>
          <p:cNvSpPr>
            <a:spLocks noChangeAspect="1" noChangeArrowheads="1"/>
          </p:cNvSpPr>
          <p:nvPr/>
        </p:nvSpPr>
        <p:spPr bwMode="auto">
          <a:xfrm>
            <a:off x="5105384" y="4114799"/>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5" name="Oval 25"/>
          <p:cNvSpPr>
            <a:spLocks noChangeAspect="1" noChangeArrowheads="1"/>
          </p:cNvSpPr>
          <p:nvPr/>
        </p:nvSpPr>
        <p:spPr bwMode="auto">
          <a:xfrm rot="-1118274">
            <a:off x="3890881" y="4438474"/>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6" name="Oval 26"/>
          <p:cNvSpPr>
            <a:spLocks noChangeAspect="1" noChangeArrowheads="1"/>
          </p:cNvSpPr>
          <p:nvPr/>
        </p:nvSpPr>
        <p:spPr bwMode="auto">
          <a:xfrm rot="-1118274">
            <a:off x="6007163" y="32234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9" name="Oval 29"/>
          <p:cNvSpPr>
            <a:spLocks noChangeAspect="1" noChangeArrowheads="1"/>
          </p:cNvSpPr>
          <p:nvPr/>
        </p:nvSpPr>
        <p:spPr bwMode="auto">
          <a:xfrm rot="-1118274">
            <a:off x="5299138" y="4539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0" name="Oval 30"/>
          <p:cNvSpPr>
            <a:spLocks noChangeAspect="1" noChangeArrowheads="1"/>
          </p:cNvSpPr>
          <p:nvPr/>
        </p:nvSpPr>
        <p:spPr bwMode="auto">
          <a:xfrm rot="-1118274">
            <a:off x="3127467" y="2661514"/>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2" name="Oval 32"/>
          <p:cNvSpPr>
            <a:spLocks noChangeAspect="1" noChangeArrowheads="1"/>
          </p:cNvSpPr>
          <p:nvPr/>
        </p:nvSpPr>
        <p:spPr bwMode="auto">
          <a:xfrm rot="-1118274">
            <a:off x="4714938" y="35790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4" name="Oval 34"/>
          <p:cNvSpPr>
            <a:spLocks noChangeAspect="1" noChangeArrowheads="1"/>
          </p:cNvSpPr>
          <p:nvPr/>
        </p:nvSpPr>
        <p:spPr bwMode="auto">
          <a:xfrm rot="-1118274">
            <a:off x="5870388" y="4490351"/>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5" name="Oval 35"/>
          <p:cNvSpPr>
            <a:spLocks noChangeAspect="1" noChangeArrowheads="1"/>
          </p:cNvSpPr>
          <p:nvPr/>
        </p:nvSpPr>
        <p:spPr bwMode="auto">
          <a:xfrm rot="-1118274">
            <a:off x="3117688" y="363469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8" name="Oval 38"/>
          <p:cNvSpPr>
            <a:spLocks noChangeAspect="1" noChangeArrowheads="1"/>
          </p:cNvSpPr>
          <p:nvPr/>
        </p:nvSpPr>
        <p:spPr bwMode="auto">
          <a:xfrm rot="5895381">
            <a:off x="3840179" y="305387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9" name="Oval 39"/>
          <p:cNvSpPr>
            <a:spLocks noChangeAspect="1" noChangeArrowheads="1"/>
          </p:cNvSpPr>
          <p:nvPr/>
        </p:nvSpPr>
        <p:spPr bwMode="auto">
          <a:xfrm rot="5895381">
            <a:off x="4105430" y="5239214"/>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2" name="Oval 42"/>
          <p:cNvSpPr>
            <a:spLocks noChangeAspect="1" noChangeArrowheads="1"/>
          </p:cNvSpPr>
          <p:nvPr/>
        </p:nvSpPr>
        <p:spPr bwMode="auto">
          <a:xfrm rot="5895381">
            <a:off x="3086134" y="40934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3" name="Oval 43"/>
          <p:cNvSpPr>
            <a:spLocks noChangeAspect="1" noChangeArrowheads="1"/>
          </p:cNvSpPr>
          <p:nvPr/>
        </p:nvSpPr>
        <p:spPr bwMode="auto">
          <a:xfrm rot="5895381">
            <a:off x="4316429" y="239030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4" name="Oval 44"/>
          <p:cNvSpPr>
            <a:spLocks noChangeAspect="1" noChangeArrowheads="1"/>
          </p:cNvSpPr>
          <p:nvPr/>
        </p:nvSpPr>
        <p:spPr bwMode="auto">
          <a:xfrm rot="5895381">
            <a:off x="5272934" y="4141450"/>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5" name="Oval 45"/>
          <p:cNvSpPr>
            <a:spLocks noChangeAspect="1" noChangeArrowheads="1"/>
          </p:cNvSpPr>
          <p:nvPr/>
        </p:nvSpPr>
        <p:spPr bwMode="auto">
          <a:xfrm rot="5895381">
            <a:off x="4343443" y="407623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6" name="Oval 46"/>
          <p:cNvSpPr>
            <a:spLocks noChangeAspect="1" noChangeArrowheads="1"/>
          </p:cNvSpPr>
          <p:nvPr/>
        </p:nvSpPr>
        <p:spPr bwMode="auto">
          <a:xfrm rot="5895381">
            <a:off x="5592805" y="3361855"/>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7" name="Oval 47"/>
          <p:cNvSpPr>
            <a:spLocks noChangeAspect="1" noChangeArrowheads="1"/>
          </p:cNvSpPr>
          <p:nvPr/>
        </p:nvSpPr>
        <p:spPr bwMode="auto">
          <a:xfrm rot="5895381">
            <a:off x="3059147" y="23408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8" name="Oval 48"/>
          <p:cNvSpPr>
            <a:spLocks noChangeAspect="1" noChangeArrowheads="1"/>
          </p:cNvSpPr>
          <p:nvPr/>
        </p:nvSpPr>
        <p:spPr bwMode="auto">
          <a:xfrm rot="5895381">
            <a:off x="5234030" y="326978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0" name="Oval 50"/>
          <p:cNvSpPr>
            <a:spLocks noChangeAspect="1" noChangeArrowheads="1"/>
          </p:cNvSpPr>
          <p:nvPr/>
        </p:nvSpPr>
        <p:spPr bwMode="auto">
          <a:xfrm rot="5895381">
            <a:off x="5087182" y="4717919"/>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1" name="Oval 51"/>
          <p:cNvSpPr>
            <a:spLocks noChangeAspect="1" noChangeArrowheads="1"/>
          </p:cNvSpPr>
          <p:nvPr/>
        </p:nvSpPr>
        <p:spPr bwMode="auto">
          <a:xfrm rot="4777107">
            <a:off x="3471184" y="3536648"/>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2" name="Oval 52"/>
          <p:cNvSpPr>
            <a:spLocks noChangeAspect="1" noChangeArrowheads="1"/>
          </p:cNvSpPr>
          <p:nvPr/>
        </p:nvSpPr>
        <p:spPr bwMode="auto">
          <a:xfrm rot="4777107">
            <a:off x="4628338" y="5255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3" name="Oval 53"/>
          <p:cNvSpPr>
            <a:spLocks noChangeAspect="1" noChangeArrowheads="1"/>
          </p:cNvSpPr>
          <p:nvPr/>
        </p:nvSpPr>
        <p:spPr bwMode="auto">
          <a:xfrm rot="4777107">
            <a:off x="4323538" y="4874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5" name="Oval 55"/>
          <p:cNvSpPr>
            <a:spLocks noChangeAspect="1" noChangeArrowheads="1"/>
          </p:cNvSpPr>
          <p:nvPr/>
        </p:nvSpPr>
        <p:spPr bwMode="auto">
          <a:xfrm rot="4777107">
            <a:off x="2791708" y="373956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6" name="Oval 56"/>
          <p:cNvSpPr>
            <a:spLocks noChangeAspect="1" noChangeArrowheads="1"/>
          </p:cNvSpPr>
          <p:nvPr/>
        </p:nvSpPr>
        <p:spPr bwMode="auto">
          <a:xfrm rot="4777107">
            <a:off x="3689478" y="277796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8" name="Oval 58"/>
          <p:cNvSpPr>
            <a:spLocks noChangeAspect="1" noChangeArrowheads="1"/>
          </p:cNvSpPr>
          <p:nvPr/>
        </p:nvSpPr>
        <p:spPr bwMode="auto">
          <a:xfrm rot="4777107">
            <a:off x="4330881" y="4364155"/>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2" name="Oval 62"/>
          <p:cNvSpPr>
            <a:spLocks noChangeAspect="1" noChangeArrowheads="1"/>
          </p:cNvSpPr>
          <p:nvPr/>
        </p:nvSpPr>
        <p:spPr bwMode="auto">
          <a:xfrm rot="4777107">
            <a:off x="3911589" y="5050339"/>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3" name="Oval 63"/>
          <p:cNvSpPr>
            <a:spLocks noChangeAspect="1" noChangeArrowheads="1"/>
          </p:cNvSpPr>
          <p:nvPr/>
        </p:nvSpPr>
        <p:spPr bwMode="auto">
          <a:xfrm rot="4777107">
            <a:off x="5278618" y="4756268"/>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91" name="Text Box 7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593992" name="Text Box 72"/>
          <p:cNvSpPr txBox="1">
            <a:spLocks noChangeArrowheads="1"/>
          </p:cNvSpPr>
          <p:nvPr/>
        </p:nvSpPr>
        <p:spPr bwMode="auto">
          <a:xfrm>
            <a:off x="6400800" y="33528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How would you classify this data?</a:t>
            </a:r>
          </a:p>
        </p:txBody>
      </p:sp>
      <p:sp>
        <p:nvSpPr>
          <p:cNvPr id="39" name="Line 50"/>
          <p:cNvSpPr>
            <a:spLocks noChangeShapeType="1"/>
          </p:cNvSpPr>
          <p:nvPr/>
        </p:nvSpPr>
        <p:spPr bwMode="auto">
          <a:xfrm flipV="1">
            <a:off x="2286000"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0" name="TextBox 39"/>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1" name="TextBox 40"/>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1218255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152400" y="304800"/>
            <a:ext cx="4648200" cy="685800"/>
          </a:xfrm>
        </p:spPr>
        <p:txBody>
          <a:bodyPr>
            <a:normAutofit fontScale="90000"/>
          </a:bodyPr>
          <a:lstStyle/>
          <a:p>
            <a:r>
              <a:rPr lang="en-US"/>
              <a:t> Linear Classifiers</a:t>
            </a:r>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93935" name="Oval 15"/>
          <p:cNvSpPr>
            <a:spLocks noChangeAspect="1" noChangeArrowheads="1"/>
          </p:cNvSpPr>
          <p:nvPr/>
        </p:nvSpPr>
        <p:spPr bwMode="auto">
          <a:xfrm>
            <a:off x="3717909" y="5032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38" name="Oval 18"/>
          <p:cNvSpPr>
            <a:spLocks noChangeAspect="1" noChangeArrowheads="1"/>
          </p:cNvSpPr>
          <p:nvPr/>
        </p:nvSpPr>
        <p:spPr bwMode="auto">
          <a:xfrm>
            <a:off x="4340224" y="281463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39" name="Oval 19"/>
          <p:cNvSpPr>
            <a:spLocks noChangeAspect="1" noChangeArrowheads="1"/>
          </p:cNvSpPr>
          <p:nvPr/>
        </p:nvSpPr>
        <p:spPr bwMode="auto">
          <a:xfrm>
            <a:off x="4403709" y="3635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0" name="Oval 20"/>
          <p:cNvSpPr>
            <a:spLocks noChangeAspect="1" noChangeArrowheads="1"/>
          </p:cNvSpPr>
          <p:nvPr/>
        </p:nvSpPr>
        <p:spPr bwMode="auto">
          <a:xfrm>
            <a:off x="3409949" y="266382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1" name="Oval 21"/>
          <p:cNvSpPr>
            <a:spLocks noChangeAspect="1" noChangeArrowheads="1"/>
          </p:cNvSpPr>
          <p:nvPr/>
        </p:nvSpPr>
        <p:spPr bwMode="auto">
          <a:xfrm>
            <a:off x="3886200" y="3733799"/>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2" name="Oval 22"/>
          <p:cNvSpPr>
            <a:spLocks noChangeAspect="1" noChangeArrowheads="1"/>
          </p:cNvSpPr>
          <p:nvPr/>
        </p:nvSpPr>
        <p:spPr bwMode="auto">
          <a:xfrm>
            <a:off x="3047999" y="3124200"/>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3" name="Oval 23"/>
          <p:cNvSpPr>
            <a:spLocks noChangeAspect="1" noChangeArrowheads="1"/>
          </p:cNvSpPr>
          <p:nvPr/>
        </p:nvSpPr>
        <p:spPr bwMode="auto">
          <a:xfrm>
            <a:off x="5105384" y="4114799"/>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5" name="Oval 25"/>
          <p:cNvSpPr>
            <a:spLocks noChangeAspect="1" noChangeArrowheads="1"/>
          </p:cNvSpPr>
          <p:nvPr/>
        </p:nvSpPr>
        <p:spPr bwMode="auto">
          <a:xfrm rot="-1118274">
            <a:off x="3890881" y="4438474"/>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6" name="Oval 26"/>
          <p:cNvSpPr>
            <a:spLocks noChangeAspect="1" noChangeArrowheads="1"/>
          </p:cNvSpPr>
          <p:nvPr/>
        </p:nvSpPr>
        <p:spPr bwMode="auto">
          <a:xfrm rot="-1118274">
            <a:off x="6007163" y="32234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9" name="Oval 29"/>
          <p:cNvSpPr>
            <a:spLocks noChangeAspect="1" noChangeArrowheads="1"/>
          </p:cNvSpPr>
          <p:nvPr/>
        </p:nvSpPr>
        <p:spPr bwMode="auto">
          <a:xfrm rot="-1118274">
            <a:off x="5299138" y="4539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0" name="Oval 30"/>
          <p:cNvSpPr>
            <a:spLocks noChangeAspect="1" noChangeArrowheads="1"/>
          </p:cNvSpPr>
          <p:nvPr/>
        </p:nvSpPr>
        <p:spPr bwMode="auto">
          <a:xfrm rot="-1118274">
            <a:off x="3127467" y="2661514"/>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2" name="Oval 32"/>
          <p:cNvSpPr>
            <a:spLocks noChangeAspect="1" noChangeArrowheads="1"/>
          </p:cNvSpPr>
          <p:nvPr/>
        </p:nvSpPr>
        <p:spPr bwMode="auto">
          <a:xfrm rot="-1118274">
            <a:off x="4714938" y="35790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4" name="Oval 34"/>
          <p:cNvSpPr>
            <a:spLocks noChangeAspect="1" noChangeArrowheads="1"/>
          </p:cNvSpPr>
          <p:nvPr/>
        </p:nvSpPr>
        <p:spPr bwMode="auto">
          <a:xfrm rot="-1118274">
            <a:off x="5870388" y="4490351"/>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5" name="Oval 35"/>
          <p:cNvSpPr>
            <a:spLocks noChangeAspect="1" noChangeArrowheads="1"/>
          </p:cNvSpPr>
          <p:nvPr/>
        </p:nvSpPr>
        <p:spPr bwMode="auto">
          <a:xfrm rot="-1118274">
            <a:off x="3117688" y="363469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8" name="Oval 38"/>
          <p:cNvSpPr>
            <a:spLocks noChangeAspect="1" noChangeArrowheads="1"/>
          </p:cNvSpPr>
          <p:nvPr/>
        </p:nvSpPr>
        <p:spPr bwMode="auto">
          <a:xfrm rot="5895381">
            <a:off x="3840179" y="305387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9" name="Oval 39"/>
          <p:cNvSpPr>
            <a:spLocks noChangeAspect="1" noChangeArrowheads="1"/>
          </p:cNvSpPr>
          <p:nvPr/>
        </p:nvSpPr>
        <p:spPr bwMode="auto">
          <a:xfrm rot="5895381">
            <a:off x="4105430" y="5239214"/>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2" name="Oval 42"/>
          <p:cNvSpPr>
            <a:spLocks noChangeAspect="1" noChangeArrowheads="1"/>
          </p:cNvSpPr>
          <p:nvPr/>
        </p:nvSpPr>
        <p:spPr bwMode="auto">
          <a:xfrm rot="5895381">
            <a:off x="3086134" y="40934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3" name="Oval 43"/>
          <p:cNvSpPr>
            <a:spLocks noChangeAspect="1" noChangeArrowheads="1"/>
          </p:cNvSpPr>
          <p:nvPr/>
        </p:nvSpPr>
        <p:spPr bwMode="auto">
          <a:xfrm rot="5895381">
            <a:off x="4316429" y="239030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4" name="Oval 44"/>
          <p:cNvSpPr>
            <a:spLocks noChangeAspect="1" noChangeArrowheads="1"/>
          </p:cNvSpPr>
          <p:nvPr/>
        </p:nvSpPr>
        <p:spPr bwMode="auto">
          <a:xfrm rot="5895381">
            <a:off x="5272934" y="4141450"/>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5" name="Oval 45"/>
          <p:cNvSpPr>
            <a:spLocks noChangeAspect="1" noChangeArrowheads="1"/>
          </p:cNvSpPr>
          <p:nvPr/>
        </p:nvSpPr>
        <p:spPr bwMode="auto">
          <a:xfrm rot="5895381">
            <a:off x="4343443" y="407623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6" name="Oval 46"/>
          <p:cNvSpPr>
            <a:spLocks noChangeAspect="1" noChangeArrowheads="1"/>
          </p:cNvSpPr>
          <p:nvPr/>
        </p:nvSpPr>
        <p:spPr bwMode="auto">
          <a:xfrm rot="5895381">
            <a:off x="5592805" y="3361855"/>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7" name="Oval 47"/>
          <p:cNvSpPr>
            <a:spLocks noChangeAspect="1" noChangeArrowheads="1"/>
          </p:cNvSpPr>
          <p:nvPr/>
        </p:nvSpPr>
        <p:spPr bwMode="auto">
          <a:xfrm rot="5895381">
            <a:off x="3059147" y="23408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8" name="Oval 48"/>
          <p:cNvSpPr>
            <a:spLocks noChangeAspect="1" noChangeArrowheads="1"/>
          </p:cNvSpPr>
          <p:nvPr/>
        </p:nvSpPr>
        <p:spPr bwMode="auto">
          <a:xfrm rot="5895381">
            <a:off x="5234030" y="326978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0" name="Oval 50"/>
          <p:cNvSpPr>
            <a:spLocks noChangeAspect="1" noChangeArrowheads="1"/>
          </p:cNvSpPr>
          <p:nvPr/>
        </p:nvSpPr>
        <p:spPr bwMode="auto">
          <a:xfrm rot="5895381">
            <a:off x="5087182" y="4717919"/>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1" name="Oval 51"/>
          <p:cNvSpPr>
            <a:spLocks noChangeAspect="1" noChangeArrowheads="1"/>
          </p:cNvSpPr>
          <p:nvPr/>
        </p:nvSpPr>
        <p:spPr bwMode="auto">
          <a:xfrm rot="4777107">
            <a:off x="3471184" y="3536648"/>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2" name="Oval 52"/>
          <p:cNvSpPr>
            <a:spLocks noChangeAspect="1" noChangeArrowheads="1"/>
          </p:cNvSpPr>
          <p:nvPr/>
        </p:nvSpPr>
        <p:spPr bwMode="auto">
          <a:xfrm rot="4777107">
            <a:off x="4628338" y="5255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3" name="Oval 53"/>
          <p:cNvSpPr>
            <a:spLocks noChangeAspect="1" noChangeArrowheads="1"/>
          </p:cNvSpPr>
          <p:nvPr/>
        </p:nvSpPr>
        <p:spPr bwMode="auto">
          <a:xfrm rot="4777107">
            <a:off x="4323538" y="4874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5" name="Oval 55"/>
          <p:cNvSpPr>
            <a:spLocks noChangeAspect="1" noChangeArrowheads="1"/>
          </p:cNvSpPr>
          <p:nvPr/>
        </p:nvSpPr>
        <p:spPr bwMode="auto">
          <a:xfrm rot="4777107">
            <a:off x="2791708" y="373956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6" name="Oval 56"/>
          <p:cNvSpPr>
            <a:spLocks noChangeAspect="1" noChangeArrowheads="1"/>
          </p:cNvSpPr>
          <p:nvPr/>
        </p:nvSpPr>
        <p:spPr bwMode="auto">
          <a:xfrm rot="4777107">
            <a:off x="3689478" y="277796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8" name="Oval 58"/>
          <p:cNvSpPr>
            <a:spLocks noChangeAspect="1" noChangeArrowheads="1"/>
          </p:cNvSpPr>
          <p:nvPr/>
        </p:nvSpPr>
        <p:spPr bwMode="auto">
          <a:xfrm rot="4777107">
            <a:off x="4330881" y="4364155"/>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2" name="Oval 62"/>
          <p:cNvSpPr>
            <a:spLocks noChangeAspect="1" noChangeArrowheads="1"/>
          </p:cNvSpPr>
          <p:nvPr/>
        </p:nvSpPr>
        <p:spPr bwMode="auto">
          <a:xfrm rot="4777107">
            <a:off x="3911589" y="5050339"/>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3" name="Oval 63"/>
          <p:cNvSpPr>
            <a:spLocks noChangeAspect="1" noChangeArrowheads="1"/>
          </p:cNvSpPr>
          <p:nvPr/>
        </p:nvSpPr>
        <p:spPr bwMode="auto">
          <a:xfrm rot="4777107">
            <a:off x="5278618" y="4756268"/>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91" name="Text Box 7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593992" name="Text Box 72"/>
          <p:cNvSpPr txBox="1">
            <a:spLocks noChangeArrowheads="1"/>
          </p:cNvSpPr>
          <p:nvPr/>
        </p:nvSpPr>
        <p:spPr bwMode="auto">
          <a:xfrm>
            <a:off x="6400800" y="33528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How would you classify this data?</a:t>
            </a:r>
          </a:p>
        </p:txBody>
      </p:sp>
      <p:sp>
        <p:nvSpPr>
          <p:cNvPr id="40" name="Line 50"/>
          <p:cNvSpPr>
            <a:spLocks noChangeShapeType="1"/>
          </p:cNvSpPr>
          <p:nvPr/>
        </p:nvSpPr>
        <p:spPr bwMode="auto">
          <a:xfrm flipV="1">
            <a:off x="3429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1" name="TextBox 40"/>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2" name="TextBox 41"/>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3330999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152400" y="304800"/>
            <a:ext cx="4648200" cy="685800"/>
          </a:xfrm>
        </p:spPr>
        <p:txBody>
          <a:bodyPr>
            <a:normAutofit fontScale="90000"/>
          </a:bodyPr>
          <a:lstStyle/>
          <a:p>
            <a:r>
              <a:rPr lang="en-US"/>
              <a:t> Linear Classifiers</a:t>
            </a:r>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93935" name="Oval 15"/>
          <p:cNvSpPr>
            <a:spLocks noChangeAspect="1" noChangeArrowheads="1"/>
          </p:cNvSpPr>
          <p:nvPr/>
        </p:nvSpPr>
        <p:spPr bwMode="auto">
          <a:xfrm>
            <a:off x="3717909" y="5032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38" name="Oval 18"/>
          <p:cNvSpPr>
            <a:spLocks noChangeAspect="1" noChangeArrowheads="1"/>
          </p:cNvSpPr>
          <p:nvPr/>
        </p:nvSpPr>
        <p:spPr bwMode="auto">
          <a:xfrm>
            <a:off x="4340224" y="281463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39" name="Oval 19"/>
          <p:cNvSpPr>
            <a:spLocks noChangeAspect="1" noChangeArrowheads="1"/>
          </p:cNvSpPr>
          <p:nvPr/>
        </p:nvSpPr>
        <p:spPr bwMode="auto">
          <a:xfrm>
            <a:off x="4403709" y="3635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0" name="Oval 20"/>
          <p:cNvSpPr>
            <a:spLocks noChangeAspect="1" noChangeArrowheads="1"/>
          </p:cNvSpPr>
          <p:nvPr/>
        </p:nvSpPr>
        <p:spPr bwMode="auto">
          <a:xfrm>
            <a:off x="3409949" y="266382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1" name="Oval 21"/>
          <p:cNvSpPr>
            <a:spLocks noChangeAspect="1" noChangeArrowheads="1"/>
          </p:cNvSpPr>
          <p:nvPr/>
        </p:nvSpPr>
        <p:spPr bwMode="auto">
          <a:xfrm>
            <a:off x="3886200" y="3733799"/>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2" name="Oval 22"/>
          <p:cNvSpPr>
            <a:spLocks noChangeAspect="1" noChangeArrowheads="1"/>
          </p:cNvSpPr>
          <p:nvPr/>
        </p:nvSpPr>
        <p:spPr bwMode="auto">
          <a:xfrm>
            <a:off x="3047999" y="3124200"/>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3" name="Oval 23"/>
          <p:cNvSpPr>
            <a:spLocks noChangeAspect="1" noChangeArrowheads="1"/>
          </p:cNvSpPr>
          <p:nvPr/>
        </p:nvSpPr>
        <p:spPr bwMode="auto">
          <a:xfrm>
            <a:off x="5105384" y="4114799"/>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5" name="Oval 25"/>
          <p:cNvSpPr>
            <a:spLocks noChangeAspect="1" noChangeArrowheads="1"/>
          </p:cNvSpPr>
          <p:nvPr/>
        </p:nvSpPr>
        <p:spPr bwMode="auto">
          <a:xfrm rot="-1118274">
            <a:off x="3890881" y="4438474"/>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6" name="Oval 26"/>
          <p:cNvSpPr>
            <a:spLocks noChangeAspect="1" noChangeArrowheads="1"/>
          </p:cNvSpPr>
          <p:nvPr/>
        </p:nvSpPr>
        <p:spPr bwMode="auto">
          <a:xfrm rot="-1118274">
            <a:off x="6007163" y="32234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9" name="Oval 29"/>
          <p:cNvSpPr>
            <a:spLocks noChangeAspect="1" noChangeArrowheads="1"/>
          </p:cNvSpPr>
          <p:nvPr/>
        </p:nvSpPr>
        <p:spPr bwMode="auto">
          <a:xfrm rot="-1118274">
            <a:off x="5299138" y="4539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0" name="Oval 30"/>
          <p:cNvSpPr>
            <a:spLocks noChangeAspect="1" noChangeArrowheads="1"/>
          </p:cNvSpPr>
          <p:nvPr/>
        </p:nvSpPr>
        <p:spPr bwMode="auto">
          <a:xfrm rot="-1118274">
            <a:off x="3127467" y="2661514"/>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2" name="Oval 32"/>
          <p:cNvSpPr>
            <a:spLocks noChangeAspect="1" noChangeArrowheads="1"/>
          </p:cNvSpPr>
          <p:nvPr/>
        </p:nvSpPr>
        <p:spPr bwMode="auto">
          <a:xfrm rot="-1118274">
            <a:off x="4714938" y="35790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4" name="Oval 34"/>
          <p:cNvSpPr>
            <a:spLocks noChangeAspect="1" noChangeArrowheads="1"/>
          </p:cNvSpPr>
          <p:nvPr/>
        </p:nvSpPr>
        <p:spPr bwMode="auto">
          <a:xfrm rot="-1118274">
            <a:off x="5870388" y="4490351"/>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5" name="Oval 35"/>
          <p:cNvSpPr>
            <a:spLocks noChangeAspect="1" noChangeArrowheads="1"/>
          </p:cNvSpPr>
          <p:nvPr/>
        </p:nvSpPr>
        <p:spPr bwMode="auto">
          <a:xfrm rot="-1118274">
            <a:off x="3117688" y="363469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8" name="Oval 38"/>
          <p:cNvSpPr>
            <a:spLocks noChangeAspect="1" noChangeArrowheads="1"/>
          </p:cNvSpPr>
          <p:nvPr/>
        </p:nvSpPr>
        <p:spPr bwMode="auto">
          <a:xfrm rot="5895381">
            <a:off x="3840179" y="305387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9" name="Oval 39"/>
          <p:cNvSpPr>
            <a:spLocks noChangeAspect="1" noChangeArrowheads="1"/>
          </p:cNvSpPr>
          <p:nvPr/>
        </p:nvSpPr>
        <p:spPr bwMode="auto">
          <a:xfrm rot="5895381">
            <a:off x="4105430" y="5239214"/>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2" name="Oval 42"/>
          <p:cNvSpPr>
            <a:spLocks noChangeAspect="1" noChangeArrowheads="1"/>
          </p:cNvSpPr>
          <p:nvPr/>
        </p:nvSpPr>
        <p:spPr bwMode="auto">
          <a:xfrm rot="5895381">
            <a:off x="3086134" y="40934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3" name="Oval 43"/>
          <p:cNvSpPr>
            <a:spLocks noChangeAspect="1" noChangeArrowheads="1"/>
          </p:cNvSpPr>
          <p:nvPr/>
        </p:nvSpPr>
        <p:spPr bwMode="auto">
          <a:xfrm rot="5895381">
            <a:off x="4316429" y="239030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4" name="Oval 44"/>
          <p:cNvSpPr>
            <a:spLocks noChangeAspect="1" noChangeArrowheads="1"/>
          </p:cNvSpPr>
          <p:nvPr/>
        </p:nvSpPr>
        <p:spPr bwMode="auto">
          <a:xfrm rot="5895381">
            <a:off x="5272934" y="4141450"/>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5" name="Oval 45"/>
          <p:cNvSpPr>
            <a:spLocks noChangeAspect="1" noChangeArrowheads="1"/>
          </p:cNvSpPr>
          <p:nvPr/>
        </p:nvSpPr>
        <p:spPr bwMode="auto">
          <a:xfrm rot="5895381">
            <a:off x="4343443" y="407623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6" name="Oval 46"/>
          <p:cNvSpPr>
            <a:spLocks noChangeAspect="1" noChangeArrowheads="1"/>
          </p:cNvSpPr>
          <p:nvPr/>
        </p:nvSpPr>
        <p:spPr bwMode="auto">
          <a:xfrm rot="5895381">
            <a:off x="5592805" y="3361855"/>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7" name="Oval 47"/>
          <p:cNvSpPr>
            <a:spLocks noChangeAspect="1" noChangeArrowheads="1"/>
          </p:cNvSpPr>
          <p:nvPr/>
        </p:nvSpPr>
        <p:spPr bwMode="auto">
          <a:xfrm rot="5895381">
            <a:off x="3059147" y="23408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8" name="Oval 48"/>
          <p:cNvSpPr>
            <a:spLocks noChangeAspect="1" noChangeArrowheads="1"/>
          </p:cNvSpPr>
          <p:nvPr/>
        </p:nvSpPr>
        <p:spPr bwMode="auto">
          <a:xfrm rot="5895381">
            <a:off x="5234030" y="326978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0" name="Oval 50"/>
          <p:cNvSpPr>
            <a:spLocks noChangeAspect="1" noChangeArrowheads="1"/>
          </p:cNvSpPr>
          <p:nvPr/>
        </p:nvSpPr>
        <p:spPr bwMode="auto">
          <a:xfrm rot="5895381">
            <a:off x="5087182" y="4717919"/>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1" name="Oval 51"/>
          <p:cNvSpPr>
            <a:spLocks noChangeAspect="1" noChangeArrowheads="1"/>
          </p:cNvSpPr>
          <p:nvPr/>
        </p:nvSpPr>
        <p:spPr bwMode="auto">
          <a:xfrm rot="4777107">
            <a:off x="3471184" y="3536648"/>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2" name="Oval 52"/>
          <p:cNvSpPr>
            <a:spLocks noChangeAspect="1" noChangeArrowheads="1"/>
          </p:cNvSpPr>
          <p:nvPr/>
        </p:nvSpPr>
        <p:spPr bwMode="auto">
          <a:xfrm rot="4777107">
            <a:off x="4628338" y="5255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3" name="Oval 53"/>
          <p:cNvSpPr>
            <a:spLocks noChangeAspect="1" noChangeArrowheads="1"/>
          </p:cNvSpPr>
          <p:nvPr/>
        </p:nvSpPr>
        <p:spPr bwMode="auto">
          <a:xfrm rot="4777107">
            <a:off x="4323538" y="4874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5" name="Oval 55"/>
          <p:cNvSpPr>
            <a:spLocks noChangeAspect="1" noChangeArrowheads="1"/>
          </p:cNvSpPr>
          <p:nvPr/>
        </p:nvSpPr>
        <p:spPr bwMode="auto">
          <a:xfrm rot="4777107">
            <a:off x="2791708" y="373956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6" name="Oval 56"/>
          <p:cNvSpPr>
            <a:spLocks noChangeAspect="1" noChangeArrowheads="1"/>
          </p:cNvSpPr>
          <p:nvPr/>
        </p:nvSpPr>
        <p:spPr bwMode="auto">
          <a:xfrm rot="4777107">
            <a:off x="3689478" y="277796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8" name="Oval 58"/>
          <p:cNvSpPr>
            <a:spLocks noChangeAspect="1" noChangeArrowheads="1"/>
          </p:cNvSpPr>
          <p:nvPr/>
        </p:nvSpPr>
        <p:spPr bwMode="auto">
          <a:xfrm rot="4777107">
            <a:off x="4330881" y="4364155"/>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2" name="Oval 62"/>
          <p:cNvSpPr>
            <a:spLocks noChangeAspect="1" noChangeArrowheads="1"/>
          </p:cNvSpPr>
          <p:nvPr/>
        </p:nvSpPr>
        <p:spPr bwMode="auto">
          <a:xfrm rot="4777107">
            <a:off x="3911589" y="5050339"/>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3" name="Oval 63"/>
          <p:cNvSpPr>
            <a:spLocks noChangeAspect="1" noChangeArrowheads="1"/>
          </p:cNvSpPr>
          <p:nvPr/>
        </p:nvSpPr>
        <p:spPr bwMode="auto">
          <a:xfrm rot="4777107">
            <a:off x="5278618" y="4756268"/>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91" name="Text Box 7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Line 50"/>
          <p:cNvSpPr>
            <a:spLocks noChangeShapeType="1"/>
          </p:cNvSpPr>
          <p:nvPr/>
        </p:nvSpPr>
        <p:spPr bwMode="auto">
          <a:xfrm flipV="1">
            <a:off x="3429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2" name="Line 53"/>
          <p:cNvSpPr>
            <a:spLocks noChangeShapeType="1"/>
          </p:cNvSpPr>
          <p:nvPr/>
        </p:nvSpPr>
        <p:spPr bwMode="auto">
          <a:xfrm flipV="1">
            <a:off x="2304256" y="2362200"/>
            <a:ext cx="4038600" cy="2590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3" name="Line 54"/>
          <p:cNvSpPr>
            <a:spLocks noChangeShapeType="1"/>
          </p:cNvSpPr>
          <p:nvPr/>
        </p:nvSpPr>
        <p:spPr bwMode="auto">
          <a:xfrm flipV="1">
            <a:off x="2609056" y="2209800"/>
            <a:ext cx="3124200" cy="304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4" name="Line 55"/>
          <p:cNvSpPr>
            <a:spLocks noChangeShapeType="1"/>
          </p:cNvSpPr>
          <p:nvPr/>
        </p:nvSpPr>
        <p:spPr bwMode="auto">
          <a:xfrm flipV="1">
            <a:off x="2075656" y="2438400"/>
            <a:ext cx="4800600" cy="2209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5" name="Line 56"/>
          <p:cNvSpPr>
            <a:spLocks noChangeShapeType="1"/>
          </p:cNvSpPr>
          <p:nvPr/>
        </p:nvSpPr>
        <p:spPr bwMode="auto">
          <a:xfrm flipV="1">
            <a:off x="2456656" y="2209800"/>
            <a:ext cx="38100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6" name="Line 57"/>
          <p:cNvSpPr>
            <a:spLocks noChangeShapeType="1"/>
          </p:cNvSpPr>
          <p:nvPr/>
        </p:nvSpPr>
        <p:spPr bwMode="auto">
          <a:xfrm flipV="1">
            <a:off x="2380456" y="1905000"/>
            <a:ext cx="38862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7" name="Line 58"/>
          <p:cNvSpPr>
            <a:spLocks noChangeShapeType="1"/>
          </p:cNvSpPr>
          <p:nvPr/>
        </p:nvSpPr>
        <p:spPr bwMode="auto">
          <a:xfrm flipV="1">
            <a:off x="2609056" y="1752600"/>
            <a:ext cx="3429000" cy="3352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9" name="Line 60"/>
          <p:cNvSpPr>
            <a:spLocks noChangeShapeType="1"/>
          </p:cNvSpPr>
          <p:nvPr/>
        </p:nvSpPr>
        <p:spPr bwMode="auto">
          <a:xfrm flipV="1">
            <a:off x="2380456" y="2209800"/>
            <a:ext cx="4114800" cy="2819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0" name="Text Box 52"/>
          <p:cNvSpPr txBox="1">
            <a:spLocks noChangeArrowheads="1"/>
          </p:cNvSpPr>
          <p:nvPr/>
        </p:nvSpPr>
        <p:spPr bwMode="auto">
          <a:xfrm>
            <a:off x="6400800" y="3352800"/>
            <a:ext cx="22098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Any of these would be fine..</a:t>
            </a:r>
          </a:p>
          <a:p>
            <a:endParaRPr lang="en-US" dirty="0"/>
          </a:p>
          <a:p>
            <a:r>
              <a:rPr lang="en-US" dirty="0"/>
              <a:t>..but which is best?</a:t>
            </a:r>
          </a:p>
        </p:txBody>
      </p:sp>
      <p:sp>
        <p:nvSpPr>
          <p:cNvPr id="51" name="TextBox 50"/>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52" name="TextBox 51"/>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2807729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0065" name="Group 65"/>
          <p:cNvGrpSpPr>
            <a:grpSpLocks/>
          </p:cNvGrpSpPr>
          <p:nvPr/>
        </p:nvGrpSpPr>
        <p:grpSpPr bwMode="auto">
          <a:xfrm rot="-4217956">
            <a:off x="1205707" y="4075906"/>
            <a:ext cx="5562600" cy="1587"/>
            <a:chOff x="960" y="3888"/>
            <a:chExt cx="3504" cy="0"/>
          </a:xfrm>
        </p:grpSpPr>
        <p:sp>
          <p:nvSpPr>
            <p:cNvPr id="640064" name="Line 64"/>
            <p:cNvSpPr>
              <a:spLocks noChangeShapeType="1"/>
            </p:cNvSpPr>
            <p:nvPr/>
          </p:nvSpPr>
          <p:spPr bwMode="auto">
            <a:xfrm>
              <a:off x="1008" y="3888"/>
              <a:ext cx="3408" cy="0"/>
            </a:xfrm>
            <a:prstGeom prst="line">
              <a:avLst/>
            </a:prstGeom>
            <a:noFill/>
            <a:ln w="1047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640063" name="Line 63"/>
            <p:cNvSpPr>
              <a:spLocks noChangeShapeType="1"/>
            </p:cNvSpPr>
            <p:nvPr/>
          </p:nvSpPr>
          <p:spPr bwMode="auto">
            <a:xfrm>
              <a:off x="960" y="3888"/>
              <a:ext cx="35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grpSp>
      <p:sp>
        <p:nvSpPr>
          <p:cNvPr id="640002" name="Rectangle 2"/>
          <p:cNvSpPr>
            <a:spLocks noGrp="1" noChangeArrowheads="1"/>
          </p:cNvSpPr>
          <p:nvPr>
            <p:ph type="title"/>
          </p:nvPr>
        </p:nvSpPr>
        <p:spPr>
          <a:xfrm>
            <a:off x="152400" y="304800"/>
            <a:ext cx="4648200" cy="685800"/>
          </a:xfrm>
        </p:spPr>
        <p:txBody>
          <a:bodyPr>
            <a:normAutofit fontScale="90000"/>
          </a:bodyPr>
          <a:lstStyle/>
          <a:p>
            <a:r>
              <a:rPr lang="en-US"/>
              <a:t>Classifier Margin</a:t>
            </a:r>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3717924" y="5032374"/>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4283968" y="281463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4403724" y="3635374"/>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3409949" y="266382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0" name="Oval 20"/>
          <p:cNvSpPr>
            <a:spLocks noChangeAspect="1" noChangeArrowheads="1"/>
          </p:cNvSpPr>
          <p:nvPr/>
        </p:nvSpPr>
        <p:spPr bwMode="auto">
          <a:xfrm>
            <a:off x="3886200" y="3733799"/>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3047999" y="3124200"/>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2" name="Oval 22"/>
          <p:cNvSpPr>
            <a:spLocks noChangeAspect="1" noChangeArrowheads="1"/>
          </p:cNvSpPr>
          <p:nvPr/>
        </p:nvSpPr>
        <p:spPr bwMode="auto">
          <a:xfrm>
            <a:off x="5105399" y="4114800"/>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3890885" y="4438475"/>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6007192" y="3223489"/>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5299167" y="4539527"/>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3127467" y="2661514"/>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7" name="Oval 27"/>
          <p:cNvSpPr>
            <a:spLocks noChangeAspect="1" noChangeArrowheads="1"/>
          </p:cNvSpPr>
          <p:nvPr/>
        </p:nvSpPr>
        <p:spPr bwMode="auto">
          <a:xfrm rot="-1118274">
            <a:off x="4714967" y="3579089"/>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5870413" y="4490355"/>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3117688" y="363469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3840179" y="305387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4105421" y="5239218"/>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3086134" y="40934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4316429" y="239030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5272914" y="4141453"/>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4343417" y="4076226"/>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5592779" y="336185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7" name="Oval 37"/>
          <p:cNvSpPr>
            <a:spLocks noChangeAspect="1" noChangeArrowheads="1"/>
          </p:cNvSpPr>
          <p:nvPr/>
        </p:nvSpPr>
        <p:spPr bwMode="auto">
          <a:xfrm rot="5895381">
            <a:off x="3059147" y="23408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8" name="Oval 38"/>
          <p:cNvSpPr>
            <a:spLocks noChangeAspect="1" noChangeArrowheads="1"/>
          </p:cNvSpPr>
          <p:nvPr/>
        </p:nvSpPr>
        <p:spPr bwMode="auto">
          <a:xfrm rot="5895381">
            <a:off x="5234004" y="3269776"/>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5087159" y="4717944"/>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3471184" y="3536648"/>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4628340" y="5255274"/>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4323540" y="4874274"/>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2791708" y="373956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3689478" y="277796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5" name="Oval 45"/>
          <p:cNvSpPr>
            <a:spLocks noChangeAspect="1" noChangeArrowheads="1"/>
          </p:cNvSpPr>
          <p:nvPr/>
        </p:nvSpPr>
        <p:spPr bwMode="auto">
          <a:xfrm rot="4777107">
            <a:off x="4330855" y="4364165"/>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3911572" y="5050343"/>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5278592" y="4756278"/>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640052" name="Text Box 52"/>
          <p:cNvSpPr txBox="1">
            <a:spLocks noChangeArrowheads="1"/>
          </p:cNvSpPr>
          <p:nvPr/>
        </p:nvSpPr>
        <p:spPr bwMode="auto">
          <a:xfrm>
            <a:off x="6400800" y="2286000"/>
            <a:ext cx="27432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Define the </a:t>
            </a:r>
            <a:r>
              <a:rPr lang="en-US" sz="2400" dirty="0">
                <a:solidFill>
                  <a:schemeClr val="hlink"/>
                </a:solidFill>
              </a:rPr>
              <a:t>margin</a:t>
            </a:r>
            <a:r>
              <a:rPr lang="en-US" sz="2400" dirty="0"/>
              <a:t> of a linear classifier as the width that the boundary could be increased by before hitting a </a:t>
            </a:r>
            <a:r>
              <a:rPr lang="en-US" sz="2400" dirty="0" err="1"/>
              <a:t>datapoint</a:t>
            </a:r>
            <a:r>
              <a:rPr lang="en-US" sz="2400" dirty="0"/>
              <a:t>.</a:t>
            </a:r>
          </a:p>
        </p:txBody>
      </p:sp>
      <p:sp>
        <p:nvSpPr>
          <p:cNvPr id="47" name="TextBox 46"/>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8" name="TextBox 47"/>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3001376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he-IL" dirty="0"/>
          </a:p>
        </p:txBody>
      </p:sp>
      <p:sp>
        <p:nvSpPr>
          <p:cNvPr id="3" name="Content Placeholder 2"/>
          <p:cNvSpPr>
            <a:spLocks noGrp="1"/>
          </p:cNvSpPr>
          <p:nvPr>
            <p:ph idx="1"/>
          </p:nvPr>
        </p:nvSpPr>
        <p:spPr>
          <a:xfrm>
            <a:off x="313184" y="1606279"/>
            <a:ext cx="5626968" cy="4525963"/>
          </a:xfrm>
        </p:spPr>
        <p:txBody>
          <a:bodyPr>
            <a:normAutofit fontScale="92500"/>
          </a:bodyPr>
          <a:lstStyle/>
          <a:p>
            <a:pPr algn="l" rtl="0"/>
            <a:r>
              <a:rPr lang="en-US" b="1" dirty="0"/>
              <a:t>Herbert Alexander </a:t>
            </a:r>
            <a:r>
              <a:rPr lang="en-US" b="1" dirty="0" smtClean="0"/>
              <a:t>Simon</a:t>
            </a:r>
            <a:r>
              <a:rPr lang="en-US" dirty="0" smtClean="0"/>
              <a:t>: </a:t>
            </a:r>
            <a:r>
              <a:rPr lang="en-US" dirty="0"/>
              <a:t>“Learning is any process </a:t>
            </a:r>
            <a:r>
              <a:rPr lang="en-US" dirty="0" smtClean="0"/>
              <a:t>by which </a:t>
            </a:r>
            <a:r>
              <a:rPr lang="en-US" dirty="0"/>
              <a:t>a system improves performance </a:t>
            </a:r>
            <a:r>
              <a:rPr lang="en-US" dirty="0" smtClean="0"/>
              <a:t>from experience.”</a:t>
            </a:r>
          </a:p>
          <a:p>
            <a:pPr algn="l" rtl="0"/>
            <a:r>
              <a:rPr lang="en-US" dirty="0" smtClean="0"/>
              <a:t>“Machine </a:t>
            </a:r>
            <a:r>
              <a:rPr lang="en-US" dirty="0"/>
              <a:t>Learning is concerned with computer programs that automatically improve their performance through experience. </a:t>
            </a:r>
            <a:r>
              <a:rPr lang="en-US" dirty="0" smtClean="0"/>
              <a:t>“</a:t>
            </a:r>
            <a:endParaRPr lang="en-US" dirty="0"/>
          </a:p>
          <a:p>
            <a:pPr algn="l" rtl="0"/>
            <a:endParaRPr lang="en-US" dirty="0"/>
          </a:p>
          <a:p>
            <a:pPr algn="l" rtl="0"/>
            <a:endParaRPr lang="he-IL"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2721705"/>
            <a:ext cx="16859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84168" y="5373216"/>
            <a:ext cx="3059832" cy="1200329"/>
          </a:xfrm>
          <a:prstGeom prst="rect">
            <a:avLst/>
          </a:prstGeom>
          <a:noFill/>
        </p:spPr>
        <p:txBody>
          <a:bodyPr wrap="square" rtlCol="1">
            <a:spAutoFit/>
          </a:bodyPr>
          <a:lstStyle/>
          <a:p>
            <a:pPr algn="l" rtl="0"/>
            <a:r>
              <a:rPr lang="en-US" b="1" dirty="0"/>
              <a:t>Herbert </a:t>
            </a:r>
            <a:r>
              <a:rPr lang="en-US" b="1" dirty="0" smtClean="0"/>
              <a:t>Simon </a:t>
            </a:r>
          </a:p>
          <a:p>
            <a:pPr algn="l" rtl="0"/>
            <a:r>
              <a:rPr lang="en-US" dirty="0" smtClean="0">
                <a:hlinkClick r:id="rId3" tooltip="Turing Award"/>
              </a:rPr>
              <a:t>Turing </a:t>
            </a:r>
            <a:r>
              <a:rPr lang="en-US" dirty="0">
                <a:hlinkClick r:id="rId3" tooltip="Turing Award"/>
              </a:rPr>
              <a:t>Award</a:t>
            </a:r>
            <a:r>
              <a:rPr lang="en-US" dirty="0"/>
              <a:t> 1975</a:t>
            </a:r>
            <a:br>
              <a:rPr lang="en-US" dirty="0"/>
            </a:br>
            <a:r>
              <a:rPr lang="en-US" dirty="0">
                <a:hlinkClick r:id="rId4" tooltip="Nobel Prize in Economics"/>
              </a:rPr>
              <a:t>Nobel Prize in Economics</a:t>
            </a:r>
            <a:r>
              <a:rPr lang="en-US" dirty="0"/>
              <a:t> 1978</a:t>
            </a:r>
            <a:endParaRPr lang="en-US" b="1" dirty="0"/>
          </a:p>
          <a:p>
            <a:endParaRPr lang="he-IL" dirty="0"/>
          </a:p>
        </p:txBody>
      </p:sp>
    </p:spTree>
    <p:extLst>
      <p:ext uri="{BB962C8B-B14F-4D97-AF65-F5344CB8AC3E}">
        <p14:creationId xmlns:p14="http://schemas.microsoft.com/office/powerpoint/2010/main" val="2224751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77" name="Line 53"/>
          <p:cNvSpPr>
            <a:spLocks noChangeShapeType="1"/>
          </p:cNvSpPr>
          <p:nvPr/>
        </p:nvSpPr>
        <p:spPr bwMode="auto">
          <a:xfrm rot="-3472419">
            <a:off x="1239838" y="4076700"/>
            <a:ext cx="5410200" cy="0"/>
          </a:xfrm>
          <a:prstGeom prst="line">
            <a:avLst/>
          </a:prstGeom>
          <a:noFill/>
          <a:ln w="3619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641078" name="Line 54"/>
          <p:cNvSpPr>
            <a:spLocks noChangeShapeType="1"/>
          </p:cNvSpPr>
          <p:nvPr/>
        </p:nvSpPr>
        <p:spPr bwMode="auto">
          <a:xfrm rot="-3472419">
            <a:off x="1163638" y="4076700"/>
            <a:ext cx="5562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641026" name="Rectangle 2"/>
          <p:cNvSpPr>
            <a:spLocks noGrp="1" noChangeArrowheads="1"/>
          </p:cNvSpPr>
          <p:nvPr>
            <p:ph type="title"/>
          </p:nvPr>
        </p:nvSpPr>
        <p:spPr>
          <a:xfrm>
            <a:off x="152400" y="304800"/>
            <a:ext cx="4648200" cy="685800"/>
          </a:xfrm>
        </p:spPr>
        <p:txBody>
          <a:bodyPr>
            <a:normAutofit fontScale="90000"/>
          </a:bodyPr>
          <a:lstStyle/>
          <a:p>
            <a:r>
              <a:rPr lang="en-US"/>
              <a:t>Maximum Margin</a:t>
            </a:r>
          </a:p>
        </p:txBody>
      </p:sp>
      <p:sp>
        <p:nvSpPr>
          <p:cNvPr id="641037" name="Line 13"/>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1038" name="Line 14"/>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1039" name="Oval 15"/>
          <p:cNvSpPr>
            <a:spLocks noChangeAspect="1" noChangeArrowheads="1"/>
          </p:cNvSpPr>
          <p:nvPr/>
        </p:nvSpPr>
        <p:spPr bwMode="auto">
          <a:xfrm>
            <a:off x="3717924" y="5032374"/>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41" name="Oval 17"/>
          <p:cNvSpPr>
            <a:spLocks noChangeAspect="1" noChangeArrowheads="1"/>
          </p:cNvSpPr>
          <p:nvPr/>
        </p:nvSpPr>
        <p:spPr bwMode="auto">
          <a:xfrm>
            <a:off x="4340224" y="281463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42" name="Oval 18"/>
          <p:cNvSpPr>
            <a:spLocks noChangeAspect="1" noChangeArrowheads="1"/>
          </p:cNvSpPr>
          <p:nvPr/>
        </p:nvSpPr>
        <p:spPr bwMode="auto">
          <a:xfrm>
            <a:off x="4403724" y="3635374"/>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43" name="Oval 19"/>
          <p:cNvSpPr>
            <a:spLocks noChangeAspect="1" noChangeArrowheads="1"/>
          </p:cNvSpPr>
          <p:nvPr/>
        </p:nvSpPr>
        <p:spPr bwMode="auto">
          <a:xfrm>
            <a:off x="3409949" y="266382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44" name="Oval 20"/>
          <p:cNvSpPr>
            <a:spLocks noChangeAspect="1" noChangeArrowheads="1"/>
          </p:cNvSpPr>
          <p:nvPr/>
        </p:nvSpPr>
        <p:spPr bwMode="auto">
          <a:xfrm>
            <a:off x="3886200" y="3733799"/>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45" name="Oval 21"/>
          <p:cNvSpPr>
            <a:spLocks noChangeAspect="1" noChangeArrowheads="1"/>
          </p:cNvSpPr>
          <p:nvPr/>
        </p:nvSpPr>
        <p:spPr bwMode="auto">
          <a:xfrm>
            <a:off x="3047999" y="3124200"/>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46" name="Oval 22"/>
          <p:cNvSpPr>
            <a:spLocks noChangeAspect="1" noChangeArrowheads="1"/>
          </p:cNvSpPr>
          <p:nvPr/>
        </p:nvSpPr>
        <p:spPr bwMode="auto">
          <a:xfrm>
            <a:off x="5105399" y="4114800"/>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47" name="Oval 23"/>
          <p:cNvSpPr>
            <a:spLocks noChangeAspect="1" noChangeArrowheads="1"/>
          </p:cNvSpPr>
          <p:nvPr/>
        </p:nvSpPr>
        <p:spPr bwMode="auto">
          <a:xfrm rot="-1118274">
            <a:off x="3890885" y="4438475"/>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48" name="Oval 24"/>
          <p:cNvSpPr>
            <a:spLocks noChangeAspect="1" noChangeArrowheads="1"/>
          </p:cNvSpPr>
          <p:nvPr/>
        </p:nvSpPr>
        <p:spPr bwMode="auto">
          <a:xfrm rot="-1118274">
            <a:off x="6007192" y="3223489"/>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49" name="Oval 25"/>
          <p:cNvSpPr>
            <a:spLocks noChangeAspect="1" noChangeArrowheads="1"/>
          </p:cNvSpPr>
          <p:nvPr/>
        </p:nvSpPr>
        <p:spPr bwMode="auto">
          <a:xfrm rot="-1118274">
            <a:off x="5299167" y="4539527"/>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50" name="Oval 26"/>
          <p:cNvSpPr>
            <a:spLocks noChangeAspect="1" noChangeArrowheads="1"/>
          </p:cNvSpPr>
          <p:nvPr/>
        </p:nvSpPr>
        <p:spPr bwMode="auto">
          <a:xfrm rot="-1118274">
            <a:off x="3127467" y="2661514"/>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51" name="Oval 27"/>
          <p:cNvSpPr>
            <a:spLocks noChangeAspect="1" noChangeArrowheads="1"/>
          </p:cNvSpPr>
          <p:nvPr/>
        </p:nvSpPr>
        <p:spPr bwMode="auto">
          <a:xfrm rot="-1118274">
            <a:off x="4714967" y="3579089"/>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52" name="Oval 28"/>
          <p:cNvSpPr>
            <a:spLocks noChangeAspect="1" noChangeArrowheads="1"/>
          </p:cNvSpPr>
          <p:nvPr/>
        </p:nvSpPr>
        <p:spPr bwMode="auto">
          <a:xfrm rot="-1118274">
            <a:off x="5870413" y="4490355"/>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53" name="Oval 29"/>
          <p:cNvSpPr>
            <a:spLocks noChangeAspect="1" noChangeArrowheads="1"/>
          </p:cNvSpPr>
          <p:nvPr/>
        </p:nvSpPr>
        <p:spPr bwMode="auto">
          <a:xfrm rot="-1118274">
            <a:off x="3117688" y="363469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54" name="Oval 30"/>
          <p:cNvSpPr>
            <a:spLocks noChangeAspect="1" noChangeArrowheads="1"/>
          </p:cNvSpPr>
          <p:nvPr/>
        </p:nvSpPr>
        <p:spPr bwMode="auto">
          <a:xfrm rot="5895381">
            <a:off x="3840179" y="305387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55" name="Oval 31"/>
          <p:cNvSpPr>
            <a:spLocks noChangeAspect="1" noChangeArrowheads="1"/>
          </p:cNvSpPr>
          <p:nvPr/>
        </p:nvSpPr>
        <p:spPr bwMode="auto">
          <a:xfrm rot="5895381">
            <a:off x="4105421" y="5239218"/>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56" name="Oval 32"/>
          <p:cNvSpPr>
            <a:spLocks noChangeAspect="1" noChangeArrowheads="1"/>
          </p:cNvSpPr>
          <p:nvPr/>
        </p:nvSpPr>
        <p:spPr bwMode="auto">
          <a:xfrm rot="5895381">
            <a:off x="3086134" y="40934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57" name="Oval 33"/>
          <p:cNvSpPr>
            <a:spLocks noChangeAspect="1" noChangeArrowheads="1"/>
          </p:cNvSpPr>
          <p:nvPr/>
        </p:nvSpPr>
        <p:spPr bwMode="auto">
          <a:xfrm rot="5895381">
            <a:off x="4316429" y="239030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58" name="Oval 34"/>
          <p:cNvSpPr>
            <a:spLocks noChangeAspect="1" noChangeArrowheads="1"/>
          </p:cNvSpPr>
          <p:nvPr/>
        </p:nvSpPr>
        <p:spPr bwMode="auto">
          <a:xfrm rot="5895381">
            <a:off x="5272914" y="4141453"/>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59" name="Oval 35"/>
          <p:cNvSpPr>
            <a:spLocks noChangeAspect="1" noChangeArrowheads="1"/>
          </p:cNvSpPr>
          <p:nvPr/>
        </p:nvSpPr>
        <p:spPr bwMode="auto">
          <a:xfrm rot="5895381">
            <a:off x="4343417" y="4076226"/>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60" name="Oval 36"/>
          <p:cNvSpPr>
            <a:spLocks noChangeAspect="1" noChangeArrowheads="1"/>
          </p:cNvSpPr>
          <p:nvPr/>
        </p:nvSpPr>
        <p:spPr bwMode="auto">
          <a:xfrm rot="5895381">
            <a:off x="5592779" y="336185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61" name="Oval 37"/>
          <p:cNvSpPr>
            <a:spLocks noChangeAspect="1" noChangeArrowheads="1"/>
          </p:cNvSpPr>
          <p:nvPr/>
        </p:nvSpPr>
        <p:spPr bwMode="auto">
          <a:xfrm rot="5895381">
            <a:off x="3059147" y="23408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62" name="Oval 38"/>
          <p:cNvSpPr>
            <a:spLocks noChangeAspect="1" noChangeArrowheads="1"/>
          </p:cNvSpPr>
          <p:nvPr/>
        </p:nvSpPr>
        <p:spPr bwMode="auto">
          <a:xfrm rot="5895381">
            <a:off x="5234004" y="3269776"/>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63" name="Oval 39"/>
          <p:cNvSpPr>
            <a:spLocks noChangeAspect="1" noChangeArrowheads="1"/>
          </p:cNvSpPr>
          <p:nvPr/>
        </p:nvSpPr>
        <p:spPr bwMode="auto">
          <a:xfrm rot="5895381">
            <a:off x="5087159" y="4717944"/>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64" name="Oval 40"/>
          <p:cNvSpPr>
            <a:spLocks noChangeAspect="1" noChangeArrowheads="1"/>
          </p:cNvSpPr>
          <p:nvPr/>
        </p:nvSpPr>
        <p:spPr bwMode="auto">
          <a:xfrm rot="4777107">
            <a:off x="3471184" y="3536648"/>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65" name="Oval 41"/>
          <p:cNvSpPr>
            <a:spLocks noChangeAspect="1" noChangeArrowheads="1"/>
          </p:cNvSpPr>
          <p:nvPr/>
        </p:nvSpPr>
        <p:spPr bwMode="auto">
          <a:xfrm rot="4777107">
            <a:off x="4628340" y="5255274"/>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66" name="Oval 42"/>
          <p:cNvSpPr>
            <a:spLocks noChangeAspect="1" noChangeArrowheads="1"/>
          </p:cNvSpPr>
          <p:nvPr/>
        </p:nvSpPr>
        <p:spPr bwMode="auto">
          <a:xfrm rot="4777107">
            <a:off x="4323540" y="4874274"/>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67" name="Oval 43"/>
          <p:cNvSpPr>
            <a:spLocks noChangeAspect="1" noChangeArrowheads="1"/>
          </p:cNvSpPr>
          <p:nvPr/>
        </p:nvSpPr>
        <p:spPr bwMode="auto">
          <a:xfrm rot="4777107">
            <a:off x="2791708" y="373956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68" name="Oval 44"/>
          <p:cNvSpPr>
            <a:spLocks noChangeAspect="1" noChangeArrowheads="1"/>
          </p:cNvSpPr>
          <p:nvPr/>
        </p:nvSpPr>
        <p:spPr bwMode="auto">
          <a:xfrm rot="4777107">
            <a:off x="3689478" y="277796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1069" name="Oval 45"/>
          <p:cNvSpPr>
            <a:spLocks noChangeAspect="1" noChangeArrowheads="1"/>
          </p:cNvSpPr>
          <p:nvPr/>
        </p:nvSpPr>
        <p:spPr bwMode="auto">
          <a:xfrm rot="4777107">
            <a:off x="4330855" y="4364165"/>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71" name="Oval 47"/>
          <p:cNvSpPr>
            <a:spLocks noChangeAspect="1" noChangeArrowheads="1"/>
          </p:cNvSpPr>
          <p:nvPr/>
        </p:nvSpPr>
        <p:spPr bwMode="auto">
          <a:xfrm rot="4777107">
            <a:off x="3911572" y="5050343"/>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72" name="Oval 48"/>
          <p:cNvSpPr>
            <a:spLocks noChangeAspect="1" noChangeArrowheads="1"/>
          </p:cNvSpPr>
          <p:nvPr/>
        </p:nvSpPr>
        <p:spPr bwMode="auto">
          <a:xfrm rot="4777107">
            <a:off x="5278592" y="4756278"/>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1074" name="Text Box 50"/>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641075" name="Text Box 51"/>
          <p:cNvSpPr txBox="1">
            <a:spLocks noChangeArrowheads="1"/>
          </p:cNvSpPr>
          <p:nvPr/>
        </p:nvSpPr>
        <p:spPr bwMode="auto">
          <a:xfrm>
            <a:off x="6400800" y="2286000"/>
            <a:ext cx="27432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t>The </a:t>
            </a:r>
            <a:r>
              <a:rPr lang="en-US" sz="2400" dirty="0">
                <a:solidFill>
                  <a:schemeClr val="hlink"/>
                </a:solidFill>
              </a:rPr>
              <a:t>maximum margin linear classifier</a:t>
            </a:r>
            <a:r>
              <a:rPr lang="en-US" sz="2400" dirty="0"/>
              <a:t> is the linear classifier with the, </a:t>
            </a:r>
            <a:r>
              <a:rPr lang="en-US" sz="2400" dirty="0" smtClean="0"/>
              <a:t>maximum </a:t>
            </a:r>
            <a:r>
              <a:rPr lang="en-US" sz="2400" dirty="0"/>
              <a:t>margin.</a:t>
            </a:r>
          </a:p>
          <a:p>
            <a:r>
              <a:rPr lang="en-US" sz="2400" dirty="0"/>
              <a:t>This is the simplest kind of SVM (Called an LSVM)</a:t>
            </a:r>
          </a:p>
        </p:txBody>
      </p:sp>
      <p:sp>
        <p:nvSpPr>
          <p:cNvPr id="641080" name="AutoShape 56"/>
          <p:cNvSpPr>
            <a:spLocks noChangeArrowheads="1"/>
          </p:cNvSpPr>
          <p:nvPr/>
        </p:nvSpPr>
        <p:spPr bwMode="auto">
          <a:xfrm>
            <a:off x="6096000" y="6097588"/>
            <a:ext cx="1758950" cy="381000"/>
          </a:xfrm>
          <a:prstGeom prst="wedgeRectCallout">
            <a:avLst>
              <a:gd name="adj1" fmla="val 64713"/>
              <a:gd name="adj2" fmla="val -86250"/>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t>Linear SVM</a:t>
            </a:r>
          </a:p>
        </p:txBody>
      </p:sp>
      <p:sp>
        <p:nvSpPr>
          <p:cNvPr id="47" name="TextBox 46"/>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8" name="TextBox 47"/>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213521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152400" y="304800"/>
            <a:ext cx="8458200" cy="685800"/>
          </a:xfrm>
        </p:spPr>
        <p:txBody>
          <a:bodyPr>
            <a:normAutofit fontScale="90000"/>
          </a:bodyPr>
          <a:lstStyle/>
          <a:p>
            <a:r>
              <a:rPr lang="en-US" dirty="0"/>
              <a:t> </a:t>
            </a:r>
            <a:r>
              <a:rPr lang="en-US" dirty="0" smtClean="0"/>
              <a:t>No Linear Classifier can cover all instances</a:t>
            </a:r>
            <a:endParaRPr lang="en-US" dirty="0"/>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93935" name="Oval 15"/>
          <p:cNvSpPr>
            <a:spLocks noChangeAspect="1" noChangeArrowheads="1"/>
          </p:cNvSpPr>
          <p:nvPr/>
        </p:nvSpPr>
        <p:spPr bwMode="auto">
          <a:xfrm>
            <a:off x="3717909" y="5032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38" name="Oval 18"/>
          <p:cNvSpPr>
            <a:spLocks noChangeAspect="1" noChangeArrowheads="1"/>
          </p:cNvSpPr>
          <p:nvPr/>
        </p:nvSpPr>
        <p:spPr bwMode="auto">
          <a:xfrm>
            <a:off x="4340224" y="281463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39" name="Oval 19"/>
          <p:cNvSpPr>
            <a:spLocks noChangeAspect="1" noChangeArrowheads="1"/>
          </p:cNvSpPr>
          <p:nvPr/>
        </p:nvSpPr>
        <p:spPr bwMode="auto">
          <a:xfrm>
            <a:off x="4403709" y="3635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0" name="Oval 20"/>
          <p:cNvSpPr>
            <a:spLocks noChangeAspect="1" noChangeArrowheads="1"/>
          </p:cNvSpPr>
          <p:nvPr/>
        </p:nvSpPr>
        <p:spPr bwMode="auto">
          <a:xfrm>
            <a:off x="3409949" y="266382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1" name="Oval 21"/>
          <p:cNvSpPr>
            <a:spLocks noChangeAspect="1" noChangeArrowheads="1"/>
          </p:cNvSpPr>
          <p:nvPr/>
        </p:nvSpPr>
        <p:spPr bwMode="auto">
          <a:xfrm>
            <a:off x="3886200" y="3733799"/>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2" name="Oval 22"/>
          <p:cNvSpPr>
            <a:spLocks noChangeAspect="1" noChangeArrowheads="1"/>
          </p:cNvSpPr>
          <p:nvPr/>
        </p:nvSpPr>
        <p:spPr bwMode="auto">
          <a:xfrm>
            <a:off x="3047999" y="3124200"/>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3" name="Oval 23"/>
          <p:cNvSpPr>
            <a:spLocks noChangeAspect="1" noChangeArrowheads="1"/>
          </p:cNvSpPr>
          <p:nvPr/>
        </p:nvSpPr>
        <p:spPr bwMode="auto">
          <a:xfrm>
            <a:off x="5105384" y="4114799"/>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5" name="Oval 25"/>
          <p:cNvSpPr>
            <a:spLocks noChangeAspect="1" noChangeArrowheads="1"/>
          </p:cNvSpPr>
          <p:nvPr/>
        </p:nvSpPr>
        <p:spPr bwMode="auto">
          <a:xfrm rot="-1118274">
            <a:off x="3890881" y="4438474"/>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6" name="Oval 26"/>
          <p:cNvSpPr>
            <a:spLocks noChangeAspect="1" noChangeArrowheads="1"/>
          </p:cNvSpPr>
          <p:nvPr/>
        </p:nvSpPr>
        <p:spPr bwMode="auto">
          <a:xfrm rot="-1118274">
            <a:off x="6007163" y="32234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9" name="Oval 29"/>
          <p:cNvSpPr>
            <a:spLocks noChangeAspect="1" noChangeArrowheads="1"/>
          </p:cNvSpPr>
          <p:nvPr/>
        </p:nvSpPr>
        <p:spPr bwMode="auto">
          <a:xfrm rot="-1118274">
            <a:off x="5299138" y="4539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0" name="Oval 30"/>
          <p:cNvSpPr>
            <a:spLocks noChangeAspect="1" noChangeArrowheads="1"/>
          </p:cNvSpPr>
          <p:nvPr/>
        </p:nvSpPr>
        <p:spPr bwMode="auto">
          <a:xfrm rot="-1118274">
            <a:off x="3127467" y="2661514"/>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2" name="Oval 32"/>
          <p:cNvSpPr>
            <a:spLocks noChangeAspect="1" noChangeArrowheads="1"/>
          </p:cNvSpPr>
          <p:nvPr/>
        </p:nvSpPr>
        <p:spPr bwMode="auto">
          <a:xfrm rot="-1118274">
            <a:off x="4714938" y="35790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4" name="Oval 34"/>
          <p:cNvSpPr>
            <a:spLocks noChangeAspect="1" noChangeArrowheads="1"/>
          </p:cNvSpPr>
          <p:nvPr/>
        </p:nvSpPr>
        <p:spPr bwMode="auto">
          <a:xfrm rot="-1118274">
            <a:off x="5870388" y="4490351"/>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5" name="Oval 35"/>
          <p:cNvSpPr>
            <a:spLocks noChangeAspect="1" noChangeArrowheads="1"/>
          </p:cNvSpPr>
          <p:nvPr/>
        </p:nvSpPr>
        <p:spPr bwMode="auto">
          <a:xfrm rot="-1118274">
            <a:off x="3117688" y="363469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8" name="Oval 38"/>
          <p:cNvSpPr>
            <a:spLocks noChangeAspect="1" noChangeArrowheads="1"/>
          </p:cNvSpPr>
          <p:nvPr/>
        </p:nvSpPr>
        <p:spPr bwMode="auto">
          <a:xfrm rot="5895381">
            <a:off x="3840179" y="305387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9" name="Oval 39"/>
          <p:cNvSpPr>
            <a:spLocks noChangeAspect="1" noChangeArrowheads="1"/>
          </p:cNvSpPr>
          <p:nvPr/>
        </p:nvSpPr>
        <p:spPr bwMode="auto">
          <a:xfrm rot="5895381">
            <a:off x="4105430" y="5239214"/>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2" name="Oval 42"/>
          <p:cNvSpPr>
            <a:spLocks noChangeAspect="1" noChangeArrowheads="1"/>
          </p:cNvSpPr>
          <p:nvPr/>
        </p:nvSpPr>
        <p:spPr bwMode="auto">
          <a:xfrm rot="5895381">
            <a:off x="3086134" y="40934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3" name="Oval 43"/>
          <p:cNvSpPr>
            <a:spLocks noChangeAspect="1" noChangeArrowheads="1"/>
          </p:cNvSpPr>
          <p:nvPr/>
        </p:nvSpPr>
        <p:spPr bwMode="auto">
          <a:xfrm rot="5895381">
            <a:off x="4316429" y="239030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4" name="Oval 44"/>
          <p:cNvSpPr>
            <a:spLocks noChangeAspect="1" noChangeArrowheads="1"/>
          </p:cNvSpPr>
          <p:nvPr/>
        </p:nvSpPr>
        <p:spPr bwMode="auto">
          <a:xfrm rot="5895381">
            <a:off x="5272934" y="4141450"/>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5" name="Oval 45"/>
          <p:cNvSpPr>
            <a:spLocks noChangeAspect="1" noChangeArrowheads="1"/>
          </p:cNvSpPr>
          <p:nvPr/>
        </p:nvSpPr>
        <p:spPr bwMode="auto">
          <a:xfrm rot="5895381">
            <a:off x="4343443" y="407623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6" name="Oval 46"/>
          <p:cNvSpPr>
            <a:spLocks noChangeAspect="1" noChangeArrowheads="1"/>
          </p:cNvSpPr>
          <p:nvPr/>
        </p:nvSpPr>
        <p:spPr bwMode="auto">
          <a:xfrm rot="5895381">
            <a:off x="5592805" y="3361855"/>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7" name="Oval 47"/>
          <p:cNvSpPr>
            <a:spLocks noChangeAspect="1" noChangeArrowheads="1"/>
          </p:cNvSpPr>
          <p:nvPr/>
        </p:nvSpPr>
        <p:spPr bwMode="auto">
          <a:xfrm rot="5895381">
            <a:off x="3059147" y="23408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8" name="Oval 48"/>
          <p:cNvSpPr>
            <a:spLocks noChangeAspect="1" noChangeArrowheads="1"/>
          </p:cNvSpPr>
          <p:nvPr/>
        </p:nvSpPr>
        <p:spPr bwMode="auto">
          <a:xfrm rot="5895381">
            <a:off x="5234030" y="326978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0" name="Oval 50"/>
          <p:cNvSpPr>
            <a:spLocks noChangeAspect="1" noChangeArrowheads="1"/>
          </p:cNvSpPr>
          <p:nvPr/>
        </p:nvSpPr>
        <p:spPr bwMode="auto">
          <a:xfrm rot="5895381">
            <a:off x="5087182" y="4717919"/>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1" name="Oval 51"/>
          <p:cNvSpPr>
            <a:spLocks noChangeAspect="1" noChangeArrowheads="1"/>
          </p:cNvSpPr>
          <p:nvPr/>
        </p:nvSpPr>
        <p:spPr bwMode="auto">
          <a:xfrm rot="4777107">
            <a:off x="3471184" y="3536648"/>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2" name="Oval 52"/>
          <p:cNvSpPr>
            <a:spLocks noChangeAspect="1" noChangeArrowheads="1"/>
          </p:cNvSpPr>
          <p:nvPr/>
        </p:nvSpPr>
        <p:spPr bwMode="auto">
          <a:xfrm rot="4777107">
            <a:off x="4628338" y="5255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3" name="Oval 53"/>
          <p:cNvSpPr>
            <a:spLocks noChangeAspect="1" noChangeArrowheads="1"/>
          </p:cNvSpPr>
          <p:nvPr/>
        </p:nvSpPr>
        <p:spPr bwMode="auto">
          <a:xfrm rot="4777107">
            <a:off x="4323538" y="4874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5" name="Oval 55"/>
          <p:cNvSpPr>
            <a:spLocks noChangeAspect="1" noChangeArrowheads="1"/>
          </p:cNvSpPr>
          <p:nvPr/>
        </p:nvSpPr>
        <p:spPr bwMode="auto">
          <a:xfrm rot="4777107">
            <a:off x="2791708" y="373956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6" name="Oval 56"/>
          <p:cNvSpPr>
            <a:spLocks noChangeAspect="1" noChangeArrowheads="1"/>
          </p:cNvSpPr>
          <p:nvPr/>
        </p:nvSpPr>
        <p:spPr bwMode="auto">
          <a:xfrm rot="4777107">
            <a:off x="3689478" y="277796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8" name="Oval 58"/>
          <p:cNvSpPr>
            <a:spLocks noChangeAspect="1" noChangeArrowheads="1"/>
          </p:cNvSpPr>
          <p:nvPr/>
        </p:nvSpPr>
        <p:spPr bwMode="auto">
          <a:xfrm rot="4777107">
            <a:off x="4330881" y="4364155"/>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2" name="Oval 62"/>
          <p:cNvSpPr>
            <a:spLocks noChangeAspect="1" noChangeArrowheads="1"/>
          </p:cNvSpPr>
          <p:nvPr/>
        </p:nvSpPr>
        <p:spPr bwMode="auto">
          <a:xfrm rot="4777107">
            <a:off x="3911589" y="5050339"/>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3" name="Oval 63"/>
          <p:cNvSpPr>
            <a:spLocks noChangeAspect="1" noChangeArrowheads="1"/>
          </p:cNvSpPr>
          <p:nvPr/>
        </p:nvSpPr>
        <p:spPr bwMode="auto">
          <a:xfrm rot="4777107">
            <a:off x="5278618" y="4756268"/>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91" name="Text Box 7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593992" name="Text Box 72"/>
          <p:cNvSpPr txBox="1">
            <a:spLocks noChangeArrowheads="1"/>
          </p:cNvSpPr>
          <p:nvPr/>
        </p:nvSpPr>
        <p:spPr bwMode="auto">
          <a:xfrm>
            <a:off x="6400800" y="3352800"/>
            <a:ext cx="2209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How would you classify this data?</a:t>
            </a:r>
          </a:p>
        </p:txBody>
      </p:sp>
      <p:sp>
        <p:nvSpPr>
          <p:cNvPr id="40" name="Line 50"/>
          <p:cNvSpPr>
            <a:spLocks noChangeShapeType="1"/>
          </p:cNvSpPr>
          <p:nvPr/>
        </p:nvSpPr>
        <p:spPr bwMode="auto">
          <a:xfrm flipV="1">
            <a:off x="3429000" y="1676400"/>
            <a:ext cx="1447800" cy="403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41" name="TextBox 40"/>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2" name="TextBox 41"/>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3" name="Oval 32"/>
          <p:cNvSpPr>
            <a:spLocks noChangeAspect="1" noChangeArrowheads="1"/>
          </p:cNvSpPr>
          <p:nvPr/>
        </p:nvSpPr>
        <p:spPr bwMode="auto">
          <a:xfrm rot="-1118274">
            <a:off x="3391588" y="312431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44" name="Oval 43"/>
          <p:cNvSpPr>
            <a:spLocks noChangeAspect="1" noChangeArrowheads="1"/>
          </p:cNvSpPr>
          <p:nvPr/>
        </p:nvSpPr>
        <p:spPr bwMode="auto">
          <a:xfrm rot="5895381">
            <a:off x="4005409" y="478751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Tree>
    <p:extLst>
      <p:ext uri="{BB962C8B-B14F-4D97-AF65-F5344CB8AC3E}">
        <p14:creationId xmlns:p14="http://schemas.microsoft.com/office/powerpoint/2010/main" val="4123033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80">
                                          <p:stCondLst>
                                            <p:cond delay="0"/>
                                          </p:stCondLst>
                                        </p:cTn>
                                        <p:tgtEl>
                                          <p:spTgt spid="44"/>
                                        </p:tgtEl>
                                      </p:cBhvr>
                                    </p:animEffect>
                                    <p:anim calcmode="lin" valueType="num">
                                      <p:cBhvr>
                                        <p:cTn id="8"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13" dur="26">
                                          <p:stCondLst>
                                            <p:cond delay="650"/>
                                          </p:stCondLst>
                                        </p:cTn>
                                        <p:tgtEl>
                                          <p:spTgt spid="44"/>
                                        </p:tgtEl>
                                      </p:cBhvr>
                                      <p:to x="100000" y="60000"/>
                                    </p:animScale>
                                    <p:animScale>
                                      <p:cBhvr>
                                        <p:cTn id="14" dur="166" decel="50000">
                                          <p:stCondLst>
                                            <p:cond delay="676"/>
                                          </p:stCondLst>
                                        </p:cTn>
                                        <p:tgtEl>
                                          <p:spTgt spid="44"/>
                                        </p:tgtEl>
                                      </p:cBhvr>
                                      <p:to x="100000" y="100000"/>
                                    </p:animScale>
                                    <p:animScale>
                                      <p:cBhvr>
                                        <p:cTn id="15" dur="26">
                                          <p:stCondLst>
                                            <p:cond delay="1312"/>
                                          </p:stCondLst>
                                        </p:cTn>
                                        <p:tgtEl>
                                          <p:spTgt spid="44"/>
                                        </p:tgtEl>
                                      </p:cBhvr>
                                      <p:to x="100000" y="80000"/>
                                    </p:animScale>
                                    <p:animScale>
                                      <p:cBhvr>
                                        <p:cTn id="16" dur="166" decel="50000">
                                          <p:stCondLst>
                                            <p:cond delay="1338"/>
                                          </p:stCondLst>
                                        </p:cTn>
                                        <p:tgtEl>
                                          <p:spTgt spid="44"/>
                                        </p:tgtEl>
                                      </p:cBhvr>
                                      <p:to x="100000" y="100000"/>
                                    </p:animScale>
                                    <p:animScale>
                                      <p:cBhvr>
                                        <p:cTn id="17" dur="26">
                                          <p:stCondLst>
                                            <p:cond delay="1642"/>
                                          </p:stCondLst>
                                        </p:cTn>
                                        <p:tgtEl>
                                          <p:spTgt spid="44"/>
                                        </p:tgtEl>
                                      </p:cBhvr>
                                      <p:to x="100000" y="90000"/>
                                    </p:animScale>
                                    <p:animScale>
                                      <p:cBhvr>
                                        <p:cTn id="18" dur="166" decel="50000">
                                          <p:stCondLst>
                                            <p:cond delay="1668"/>
                                          </p:stCondLst>
                                        </p:cTn>
                                        <p:tgtEl>
                                          <p:spTgt spid="44"/>
                                        </p:tgtEl>
                                      </p:cBhvr>
                                      <p:to x="100000" y="100000"/>
                                    </p:animScale>
                                    <p:animScale>
                                      <p:cBhvr>
                                        <p:cTn id="19" dur="26">
                                          <p:stCondLst>
                                            <p:cond delay="1808"/>
                                          </p:stCondLst>
                                        </p:cTn>
                                        <p:tgtEl>
                                          <p:spTgt spid="44"/>
                                        </p:tgtEl>
                                      </p:cBhvr>
                                      <p:to x="100000" y="95000"/>
                                    </p:animScale>
                                    <p:animScale>
                                      <p:cBhvr>
                                        <p:cTn id="20" dur="166" decel="50000">
                                          <p:stCondLst>
                                            <p:cond delay="1834"/>
                                          </p:stCondLst>
                                        </p:cTn>
                                        <p:tgtEl>
                                          <p:spTgt spid="4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down)">
                                      <p:cBhvr>
                                        <p:cTn id="23" dur="580">
                                          <p:stCondLst>
                                            <p:cond delay="0"/>
                                          </p:stCondLst>
                                        </p:cTn>
                                        <p:tgtEl>
                                          <p:spTgt spid="43"/>
                                        </p:tgtEl>
                                      </p:cBhvr>
                                    </p:animEffect>
                                    <p:anim calcmode="lin" valueType="num">
                                      <p:cBhvr>
                                        <p:cTn id="24"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29" dur="26">
                                          <p:stCondLst>
                                            <p:cond delay="650"/>
                                          </p:stCondLst>
                                        </p:cTn>
                                        <p:tgtEl>
                                          <p:spTgt spid="43"/>
                                        </p:tgtEl>
                                      </p:cBhvr>
                                      <p:to x="100000" y="60000"/>
                                    </p:animScale>
                                    <p:animScale>
                                      <p:cBhvr>
                                        <p:cTn id="30" dur="166" decel="50000">
                                          <p:stCondLst>
                                            <p:cond delay="676"/>
                                          </p:stCondLst>
                                        </p:cTn>
                                        <p:tgtEl>
                                          <p:spTgt spid="43"/>
                                        </p:tgtEl>
                                      </p:cBhvr>
                                      <p:to x="100000" y="100000"/>
                                    </p:animScale>
                                    <p:animScale>
                                      <p:cBhvr>
                                        <p:cTn id="31" dur="26">
                                          <p:stCondLst>
                                            <p:cond delay="1312"/>
                                          </p:stCondLst>
                                        </p:cTn>
                                        <p:tgtEl>
                                          <p:spTgt spid="43"/>
                                        </p:tgtEl>
                                      </p:cBhvr>
                                      <p:to x="100000" y="80000"/>
                                    </p:animScale>
                                    <p:animScale>
                                      <p:cBhvr>
                                        <p:cTn id="32" dur="166" decel="50000">
                                          <p:stCondLst>
                                            <p:cond delay="1338"/>
                                          </p:stCondLst>
                                        </p:cTn>
                                        <p:tgtEl>
                                          <p:spTgt spid="43"/>
                                        </p:tgtEl>
                                      </p:cBhvr>
                                      <p:to x="100000" y="100000"/>
                                    </p:animScale>
                                    <p:animScale>
                                      <p:cBhvr>
                                        <p:cTn id="33" dur="26">
                                          <p:stCondLst>
                                            <p:cond delay="1642"/>
                                          </p:stCondLst>
                                        </p:cTn>
                                        <p:tgtEl>
                                          <p:spTgt spid="43"/>
                                        </p:tgtEl>
                                      </p:cBhvr>
                                      <p:to x="100000" y="90000"/>
                                    </p:animScale>
                                    <p:animScale>
                                      <p:cBhvr>
                                        <p:cTn id="34" dur="166" decel="50000">
                                          <p:stCondLst>
                                            <p:cond delay="1668"/>
                                          </p:stCondLst>
                                        </p:cTn>
                                        <p:tgtEl>
                                          <p:spTgt spid="43"/>
                                        </p:tgtEl>
                                      </p:cBhvr>
                                      <p:to x="100000" y="100000"/>
                                    </p:animScale>
                                    <p:animScale>
                                      <p:cBhvr>
                                        <p:cTn id="35" dur="26">
                                          <p:stCondLst>
                                            <p:cond delay="1808"/>
                                          </p:stCondLst>
                                        </p:cTn>
                                        <p:tgtEl>
                                          <p:spTgt spid="43"/>
                                        </p:tgtEl>
                                      </p:cBhvr>
                                      <p:to x="100000" y="95000"/>
                                    </p:animScale>
                                    <p:animScale>
                                      <p:cBhvr>
                                        <p:cTn id="36" dur="166" decel="50000">
                                          <p:stCondLst>
                                            <p:cond delay="1834"/>
                                          </p:stCondLst>
                                        </p:cTn>
                                        <p:tgtEl>
                                          <p:spTgt spid="4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p:txBody>
          <a:bodyPr/>
          <a:lstStyle/>
          <a:p>
            <a:fld id="{FAE0B236-B3A6-40D3-8606-F360DFB4ACC7}" type="slidenum">
              <a:rPr lang="ar-SA"/>
              <a:pPr/>
              <a:t>32</a:t>
            </a:fld>
            <a:endParaRPr lang="en-US"/>
          </a:p>
        </p:txBody>
      </p:sp>
      <p:sp>
        <p:nvSpPr>
          <p:cNvPr id="49155" name="Rectangle 1027"/>
          <p:cNvSpPr>
            <a:spLocks noGrp="1" noChangeArrowheads="1"/>
          </p:cNvSpPr>
          <p:nvPr>
            <p:ph type="body" idx="1"/>
          </p:nvPr>
        </p:nvSpPr>
        <p:spPr>
          <a:xfrm>
            <a:off x="0" y="1066800"/>
            <a:ext cx="9144000" cy="5410200"/>
          </a:xfrm>
        </p:spPr>
        <p:txBody>
          <a:bodyPr/>
          <a:lstStyle/>
          <a:p>
            <a:pPr algn="l" rtl="0"/>
            <a:r>
              <a:rPr lang="en-US" dirty="0" smtClean="0"/>
              <a:t>Ideally</a:t>
            </a:r>
            <a:r>
              <a:rPr lang="en-US" dirty="0"/>
              <a:t>, the best decision boundary should be the one which provides an optimal performance such as in the following </a:t>
            </a:r>
            <a:r>
              <a:rPr lang="en-US" dirty="0" smtClean="0"/>
              <a:t>figure</a:t>
            </a:r>
            <a:endParaRPr lang="en-US" dirty="0"/>
          </a:p>
        </p:txBody>
      </p:sp>
    </p:spTree>
    <p:extLst>
      <p:ext uri="{BB962C8B-B14F-4D97-AF65-F5344CB8AC3E}">
        <p14:creationId xmlns:p14="http://schemas.microsoft.com/office/powerpoint/2010/main" val="2906055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a:xfrm>
            <a:off x="152400" y="304800"/>
            <a:ext cx="8458200" cy="685800"/>
          </a:xfrm>
        </p:spPr>
        <p:txBody>
          <a:bodyPr>
            <a:normAutofit fontScale="90000"/>
          </a:bodyPr>
          <a:lstStyle/>
          <a:p>
            <a:r>
              <a:rPr lang="en-US" dirty="0"/>
              <a:t> </a:t>
            </a:r>
            <a:r>
              <a:rPr lang="en-US" dirty="0" smtClean="0"/>
              <a:t>No Linear Classifier can cover all instances</a:t>
            </a:r>
            <a:endParaRPr lang="en-US" dirty="0"/>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593935" name="Oval 15"/>
          <p:cNvSpPr>
            <a:spLocks noChangeAspect="1" noChangeArrowheads="1"/>
          </p:cNvSpPr>
          <p:nvPr/>
        </p:nvSpPr>
        <p:spPr bwMode="auto">
          <a:xfrm>
            <a:off x="3717909" y="5032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38" name="Oval 18"/>
          <p:cNvSpPr>
            <a:spLocks noChangeAspect="1" noChangeArrowheads="1"/>
          </p:cNvSpPr>
          <p:nvPr/>
        </p:nvSpPr>
        <p:spPr bwMode="auto">
          <a:xfrm>
            <a:off x="4340224" y="281463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39" name="Oval 19"/>
          <p:cNvSpPr>
            <a:spLocks noChangeAspect="1" noChangeArrowheads="1"/>
          </p:cNvSpPr>
          <p:nvPr/>
        </p:nvSpPr>
        <p:spPr bwMode="auto">
          <a:xfrm>
            <a:off x="4403709" y="3635374"/>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0" name="Oval 20"/>
          <p:cNvSpPr>
            <a:spLocks noChangeAspect="1" noChangeArrowheads="1"/>
          </p:cNvSpPr>
          <p:nvPr/>
        </p:nvSpPr>
        <p:spPr bwMode="auto">
          <a:xfrm>
            <a:off x="3409949" y="266382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1" name="Oval 21"/>
          <p:cNvSpPr>
            <a:spLocks noChangeAspect="1" noChangeArrowheads="1"/>
          </p:cNvSpPr>
          <p:nvPr/>
        </p:nvSpPr>
        <p:spPr bwMode="auto">
          <a:xfrm>
            <a:off x="3886200" y="3733799"/>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2" name="Oval 22"/>
          <p:cNvSpPr>
            <a:spLocks noChangeAspect="1" noChangeArrowheads="1"/>
          </p:cNvSpPr>
          <p:nvPr/>
        </p:nvSpPr>
        <p:spPr bwMode="auto">
          <a:xfrm>
            <a:off x="3047999" y="3124200"/>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43" name="Oval 23"/>
          <p:cNvSpPr>
            <a:spLocks noChangeAspect="1" noChangeArrowheads="1"/>
          </p:cNvSpPr>
          <p:nvPr/>
        </p:nvSpPr>
        <p:spPr bwMode="auto">
          <a:xfrm>
            <a:off x="5105384" y="4114799"/>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5" name="Oval 25"/>
          <p:cNvSpPr>
            <a:spLocks noChangeAspect="1" noChangeArrowheads="1"/>
          </p:cNvSpPr>
          <p:nvPr/>
        </p:nvSpPr>
        <p:spPr bwMode="auto">
          <a:xfrm rot="-1118274">
            <a:off x="3890881" y="4438474"/>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6" name="Oval 26"/>
          <p:cNvSpPr>
            <a:spLocks noChangeAspect="1" noChangeArrowheads="1"/>
          </p:cNvSpPr>
          <p:nvPr/>
        </p:nvSpPr>
        <p:spPr bwMode="auto">
          <a:xfrm rot="-1118274">
            <a:off x="6007163" y="32234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49" name="Oval 29"/>
          <p:cNvSpPr>
            <a:spLocks noChangeAspect="1" noChangeArrowheads="1"/>
          </p:cNvSpPr>
          <p:nvPr/>
        </p:nvSpPr>
        <p:spPr bwMode="auto">
          <a:xfrm rot="-1118274">
            <a:off x="5299138" y="4539515"/>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0" name="Oval 30"/>
          <p:cNvSpPr>
            <a:spLocks noChangeAspect="1" noChangeArrowheads="1"/>
          </p:cNvSpPr>
          <p:nvPr/>
        </p:nvSpPr>
        <p:spPr bwMode="auto">
          <a:xfrm rot="-1118274">
            <a:off x="3127467" y="2661514"/>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2" name="Oval 32"/>
          <p:cNvSpPr>
            <a:spLocks noChangeAspect="1" noChangeArrowheads="1"/>
          </p:cNvSpPr>
          <p:nvPr/>
        </p:nvSpPr>
        <p:spPr bwMode="auto">
          <a:xfrm rot="-1118274">
            <a:off x="4714938" y="35790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4" name="Oval 34"/>
          <p:cNvSpPr>
            <a:spLocks noChangeAspect="1" noChangeArrowheads="1"/>
          </p:cNvSpPr>
          <p:nvPr/>
        </p:nvSpPr>
        <p:spPr bwMode="auto">
          <a:xfrm rot="-1118274">
            <a:off x="5870388" y="4490351"/>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55" name="Oval 35"/>
          <p:cNvSpPr>
            <a:spLocks noChangeAspect="1" noChangeArrowheads="1"/>
          </p:cNvSpPr>
          <p:nvPr/>
        </p:nvSpPr>
        <p:spPr bwMode="auto">
          <a:xfrm rot="-1118274">
            <a:off x="3117688" y="3634693"/>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8" name="Oval 38"/>
          <p:cNvSpPr>
            <a:spLocks noChangeAspect="1" noChangeArrowheads="1"/>
          </p:cNvSpPr>
          <p:nvPr/>
        </p:nvSpPr>
        <p:spPr bwMode="auto">
          <a:xfrm rot="5895381">
            <a:off x="3840179" y="305387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59" name="Oval 39"/>
          <p:cNvSpPr>
            <a:spLocks noChangeAspect="1" noChangeArrowheads="1"/>
          </p:cNvSpPr>
          <p:nvPr/>
        </p:nvSpPr>
        <p:spPr bwMode="auto">
          <a:xfrm rot="5895381">
            <a:off x="4105430" y="5239214"/>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2" name="Oval 42"/>
          <p:cNvSpPr>
            <a:spLocks noChangeAspect="1" noChangeArrowheads="1"/>
          </p:cNvSpPr>
          <p:nvPr/>
        </p:nvSpPr>
        <p:spPr bwMode="auto">
          <a:xfrm rot="5895381">
            <a:off x="3086134" y="40934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3" name="Oval 43"/>
          <p:cNvSpPr>
            <a:spLocks noChangeAspect="1" noChangeArrowheads="1"/>
          </p:cNvSpPr>
          <p:nvPr/>
        </p:nvSpPr>
        <p:spPr bwMode="auto">
          <a:xfrm rot="5895381">
            <a:off x="4316429" y="239030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4" name="Oval 44"/>
          <p:cNvSpPr>
            <a:spLocks noChangeAspect="1" noChangeArrowheads="1"/>
          </p:cNvSpPr>
          <p:nvPr/>
        </p:nvSpPr>
        <p:spPr bwMode="auto">
          <a:xfrm rot="5895381">
            <a:off x="5272934" y="4141450"/>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5" name="Oval 45"/>
          <p:cNvSpPr>
            <a:spLocks noChangeAspect="1" noChangeArrowheads="1"/>
          </p:cNvSpPr>
          <p:nvPr/>
        </p:nvSpPr>
        <p:spPr bwMode="auto">
          <a:xfrm rot="5895381">
            <a:off x="4343443" y="407623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6" name="Oval 46"/>
          <p:cNvSpPr>
            <a:spLocks noChangeAspect="1" noChangeArrowheads="1"/>
          </p:cNvSpPr>
          <p:nvPr/>
        </p:nvSpPr>
        <p:spPr bwMode="auto">
          <a:xfrm rot="5895381">
            <a:off x="5592805" y="3361855"/>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67" name="Oval 47"/>
          <p:cNvSpPr>
            <a:spLocks noChangeAspect="1" noChangeArrowheads="1"/>
          </p:cNvSpPr>
          <p:nvPr/>
        </p:nvSpPr>
        <p:spPr bwMode="auto">
          <a:xfrm rot="5895381">
            <a:off x="3059147" y="2340860"/>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68" name="Oval 48"/>
          <p:cNvSpPr>
            <a:spLocks noChangeAspect="1" noChangeArrowheads="1"/>
          </p:cNvSpPr>
          <p:nvPr/>
        </p:nvSpPr>
        <p:spPr bwMode="auto">
          <a:xfrm rot="5895381">
            <a:off x="5234030" y="3269780"/>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0" name="Oval 50"/>
          <p:cNvSpPr>
            <a:spLocks noChangeAspect="1" noChangeArrowheads="1"/>
          </p:cNvSpPr>
          <p:nvPr/>
        </p:nvSpPr>
        <p:spPr bwMode="auto">
          <a:xfrm rot="5895381">
            <a:off x="5087182" y="4717919"/>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1" name="Oval 51"/>
          <p:cNvSpPr>
            <a:spLocks noChangeAspect="1" noChangeArrowheads="1"/>
          </p:cNvSpPr>
          <p:nvPr/>
        </p:nvSpPr>
        <p:spPr bwMode="auto">
          <a:xfrm rot="4777107">
            <a:off x="3471184" y="3536648"/>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2" name="Oval 52"/>
          <p:cNvSpPr>
            <a:spLocks noChangeAspect="1" noChangeArrowheads="1"/>
          </p:cNvSpPr>
          <p:nvPr/>
        </p:nvSpPr>
        <p:spPr bwMode="auto">
          <a:xfrm rot="4777107">
            <a:off x="4628338" y="5255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3" name="Oval 53"/>
          <p:cNvSpPr>
            <a:spLocks noChangeAspect="1" noChangeArrowheads="1"/>
          </p:cNvSpPr>
          <p:nvPr/>
        </p:nvSpPr>
        <p:spPr bwMode="auto">
          <a:xfrm rot="4777107">
            <a:off x="4323538" y="4874277"/>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75" name="Oval 55"/>
          <p:cNvSpPr>
            <a:spLocks noChangeAspect="1" noChangeArrowheads="1"/>
          </p:cNvSpPr>
          <p:nvPr/>
        </p:nvSpPr>
        <p:spPr bwMode="auto">
          <a:xfrm rot="4777107">
            <a:off x="2791708" y="373956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6" name="Oval 56"/>
          <p:cNvSpPr>
            <a:spLocks noChangeAspect="1" noChangeArrowheads="1"/>
          </p:cNvSpPr>
          <p:nvPr/>
        </p:nvSpPr>
        <p:spPr bwMode="auto">
          <a:xfrm rot="4777107">
            <a:off x="3689478" y="277796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93978" name="Oval 58"/>
          <p:cNvSpPr>
            <a:spLocks noChangeAspect="1" noChangeArrowheads="1"/>
          </p:cNvSpPr>
          <p:nvPr/>
        </p:nvSpPr>
        <p:spPr bwMode="auto">
          <a:xfrm rot="4777107">
            <a:off x="4330881" y="4364155"/>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2" name="Oval 62"/>
          <p:cNvSpPr>
            <a:spLocks noChangeAspect="1" noChangeArrowheads="1"/>
          </p:cNvSpPr>
          <p:nvPr/>
        </p:nvSpPr>
        <p:spPr bwMode="auto">
          <a:xfrm rot="4777107">
            <a:off x="3911589" y="5050339"/>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83" name="Oval 63"/>
          <p:cNvSpPr>
            <a:spLocks noChangeAspect="1" noChangeArrowheads="1"/>
          </p:cNvSpPr>
          <p:nvPr/>
        </p:nvSpPr>
        <p:spPr bwMode="auto">
          <a:xfrm rot="4777107">
            <a:off x="5278618" y="4756268"/>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593991" name="Text Box 7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1" name="TextBox 40"/>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2" name="TextBox 41"/>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3" name="Oval 32"/>
          <p:cNvSpPr>
            <a:spLocks noChangeAspect="1" noChangeArrowheads="1"/>
          </p:cNvSpPr>
          <p:nvPr/>
        </p:nvSpPr>
        <p:spPr bwMode="auto">
          <a:xfrm rot="-1118274">
            <a:off x="3391588" y="312431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44" name="Oval 43"/>
          <p:cNvSpPr>
            <a:spLocks noChangeAspect="1" noChangeArrowheads="1"/>
          </p:cNvSpPr>
          <p:nvPr/>
        </p:nvSpPr>
        <p:spPr bwMode="auto">
          <a:xfrm rot="5895381">
            <a:off x="4005409" y="4787516"/>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 name="Freeform 1"/>
          <p:cNvSpPr/>
          <p:nvPr/>
        </p:nvSpPr>
        <p:spPr>
          <a:xfrm>
            <a:off x="3284413" y="2238233"/>
            <a:ext cx="1929032" cy="3235832"/>
          </a:xfrm>
          <a:custGeom>
            <a:avLst/>
            <a:gdLst>
              <a:gd name="connsiteX0" fmla="*/ 1929032 w 1929032"/>
              <a:gd name="connsiteY0" fmla="*/ 0 h 3235832"/>
              <a:gd name="connsiteX1" fmla="*/ 659790 w 1929032"/>
              <a:gd name="connsiteY1" fmla="*/ 1105468 h 3235832"/>
              <a:gd name="connsiteX2" fmla="*/ 223062 w 1929032"/>
              <a:gd name="connsiteY2" fmla="*/ 777922 h 3235832"/>
              <a:gd name="connsiteX3" fmla="*/ 18345 w 1929032"/>
              <a:gd name="connsiteY3" fmla="*/ 709683 h 3235832"/>
              <a:gd name="connsiteX4" fmla="*/ 59288 w 1929032"/>
              <a:gd name="connsiteY4" fmla="*/ 1214651 h 3235832"/>
              <a:gd name="connsiteX5" fmla="*/ 455074 w 1929032"/>
              <a:gd name="connsiteY5" fmla="*/ 1214651 h 3235832"/>
              <a:gd name="connsiteX6" fmla="*/ 891802 w 1929032"/>
              <a:gd name="connsiteY6" fmla="*/ 1446663 h 3235832"/>
              <a:gd name="connsiteX7" fmla="*/ 632494 w 1929032"/>
              <a:gd name="connsiteY7" fmla="*/ 2006221 h 3235832"/>
              <a:gd name="connsiteX8" fmla="*/ 468721 w 1929032"/>
              <a:gd name="connsiteY8" fmla="*/ 2415654 h 3235832"/>
              <a:gd name="connsiteX9" fmla="*/ 919097 w 1929032"/>
              <a:gd name="connsiteY9" fmla="*/ 2524836 h 3235832"/>
              <a:gd name="connsiteX10" fmla="*/ 755324 w 1929032"/>
              <a:gd name="connsiteY10" fmla="*/ 2756848 h 3235832"/>
              <a:gd name="connsiteX11" fmla="*/ 318596 w 1929032"/>
              <a:gd name="connsiteY11" fmla="*/ 2702257 h 3235832"/>
              <a:gd name="connsiteX12" fmla="*/ 277653 w 1929032"/>
              <a:gd name="connsiteY12" fmla="*/ 3152633 h 3235832"/>
              <a:gd name="connsiteX13" fmla="*/ 304948 w 1929032"/>
              <a:gd name="connsiteY13" fmla="*/ 3234519 h 323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032" h="3235832">
                <a:moveTo>
                  <a:pt x="1929032" y="0"/>
                </a:moveTo>
                <a:cubicBezTo>
                  <a:pt x="1436575" y="487907"/>
                  <a:pt x="944118" y="975814"/>
                  <a:pt x="659790" y="1105468"/>
                </a:cubicBezTo>
                <a:cubicBezTo>
                  <a:pt x="375462" y="1235122"/>
                  <a:pt x="329969" y="843886"/>
                  <a:pt x="223062" y="777922"/>
                </a:cubicBezTo>
                <a:cubicBezTo>
                  <a:pt x="116155" y="711958"/>
                  <a:pt x="45641" y="636895"/>
                  <a:pt x="18345" y="709683"/>
                </a:cubicBezTo>
                <a:cubicBezTo>
                  <a:pt x="-8951" y="782471"/>
                  <a:pt x="-13500" y="1130490"/>
                  <a:pt x="59288" y="1214651"/>
                </a:cubicBezTo>
                <a:cubicBezTo>
                  <a:pt x="132076" y="1298812"/>
                  <a:pt x="316322" y="1175982"/>
                  <a:pt x="455074" y="1214651"/>
                </a:cubicBezTo>
                <a:cubicBezTo>
                  <a:pt x="593826" y="1253320"/>
                  <a:pt x="862232" y="1314735"/>
                  <a:pt x="891802" y="1446663"/>
                </a:cubicBezTo>
                <a:cubicBezTo>
                  <a:pt x="921372" y="1578591"/>
                  <a:pt x="703007" y="1844723"/>
                  <a:pt x="632494" y="2006221"/>
                </a:cubicBezTo>
                <a:cubicBezTo>
                  <a:pt x="561981" y="2167719"/>
                  <a:pt x="420954" y="2329218"/>
                  <a:pt x="468721" y="2415654"/>
                </a:cubicBezTo>
                <a:cubicBezTo>
                  <a:pt x="516488" y="2502090"/>
                  <a:pt x="871330" y="2467970"/>
                  <a:pt x="919097" y="2524836"/>
                </a:cubicBezTo>
                <a:cubicBezTo>
                  <a:pt x="966864" y="2581702"/>
                  <a:pt x="855408" y="2727278"/>
                  <a:pt x="755324" y="2756848"/>
                </a:cubicBezTo>
                <a:cubicBezTo>
                  <a:pt x="655240" y="2786418"/>
                  <a:pt x="398208" y="2636293"/>
                  <a:pt x="318596" y="2702257"/>
                </a:cubicBezTo>
                <a:cubicBezTo>
                  <a:pt x="238984" y="2768221"/>
                  <a:pt x="279928" y="3063923"/>
                  <a:pt x="277653" y="3152633"/>
                </a:cubicBezTo>
                <a:cubicBezTo>
                  <a:pt x="275378" y="3241343"/>
                  <a:pt x="290163" y="3237931"/>
                  <a:pt x="304948" y="3234519"/>
                </a:cubicBezTo>
              </a:path>
            </a:pathLst>
          </a:cu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3544841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149E1317-96D6-4F47-A551-E35A0E489578}" type="slidenum">
              <a:rPr lang="ar-SA"/>
              <a:pPr/>
              <a:t>34</a:t>
            </a:fld>
            <a:endParaRPr lang="en-US"/>
          </a:p>
        </p:txBody>
      </p:sp>
      <p:sp>
        <p:nvSpPr>
          <p:cNvPr id="50179" name="Rectangle 3"/>
          <p:cNvSpPr>
            <a:spLocks noGrp="1" noChangeArrowheads="1"/>
          </p:cNvSpPr>
          <p:nvPr>
            <p:ph type="body" idx="1"/>
          </p:nvPr>
        </p:nvSpPr>
        <p:spPr>
          <a:xfrm>
            <a:off x="476250" y="1600200"/>
            <a:ext cx="8286750" cy="4800600"/>
          </a:xfrm>
        </p:spPr>
        <p:txBody>
          <a:bodyPr/>
          <a:lstStyle/>
          <a:p>
            <a:pPr algn="l" rtl="0"/>
            <a:r>
              <a:rPr lang="en-US" dirty="0"/>
              <a:t>However, our satisfaction is premature because the central aim of designing a classifier is to correctly classify novel input  </a:t>
            </a:r>
            <a:br>
              <a:rPr lang="en-US" dirty="0"/>
            </a:br>
            <a:r>
              <a:rPr lang="en-US" dirty="0"/>
              <a:t/>
            </a:r>
            <a:br>
              <a:rPr lang="en-US" dirty="0"/>
            </a:br>
            <a:r>
              <a:rPr lang="en-US" dirty="0"/>
              <a:t>           </a:t>
            </a:r>
          </a:p>
          <a:p>
            <a:pPr algn="l" rtl="0"/>
            <a:endParaRPr lang="en-US" dirty="0"/>
          </a:p>
          <a:p>
            <a:pPr algn="ctr" rtl="0">
              <a:buFontTx/>
              <a:buNone/>
            </a:pPr>
            <a:endParaRPr lang="en-US" dirty="0"/>
          </a:p>
          <a:p>
            <a:pPr algn="ctr" rtl="0">
              <a:buFontTx/>
              <a:buNone/>
            </a:pPr>
            <a:r>
              <a:rPr lang="en-US" dirty="0"/>
              <a:t>Issue of generalization!</a:t>
            </a:r>
          </a:p>
        </p:txBody>
      </p:sp>
      <p:sp>
        <p:nvSpPr>
          <p:cNvPr id="50183" name="AutoShape 7"/>
          <p:cNvSpPr>
            <a:spLocks noChangeArrowheads="1"/>
          </p:cNvSpPr>
          <p:nvPr/>
        </p:nvSpPr>
        <p:spPr bwMode="auto">
          <a:xfrm>
            <a:off x="4343400" y="3429000"/>
            <a:ext cx="457200" cy="1371600"/>
          </a:xfrm>
          <a:prstGeom prst="downArrow">
            <a:avLst>
              <a:gd name="adj1" fmla="val 50000"/>
              <a:gd name="adj2" fmla="val 75000"/>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Tree>
    <p:extLst>
      <p:ext uri="{BB962C8B-B14F-4D97-AF65-F5344CB8AC3E}">
        <p14:creationId xmlns:p14="http://schemas.microsoft.com/office/powerpoint/2010/main" val="1372422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91" name="Text Box 7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27" y="1484784"/>
            <a:ext cx="3163193" cy="3358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414115"/>
            <a:ext cx="3384376" cy="3311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smtClean="0"/>
              <a:t>Which one?</a:t>
            </a:r>
            <a:endParaRPr lang="he-IL" dirty="0"/>
          </a:p>
        </p:txBody>
      </p:sp>
      <p:sp>
        <p:nvSpPr>
          <p:cNvPr id="4" name="TextBox 3"/>
          <p:cNvSpPr txBox="1"/>
          <p:nvPr/>
        </p:nvSpPr>
        <p:spPr>
          <a:xfrm>
            <a:off x="1043608" y="4797152"/>
            <a:ext cx="2592288" cy="646331"/>
          </a:xfrm>
          <a:prstGeom prst="rect">
            <a:avLst/>
          </a:prstGeom>
          <a:noFill/>
        </p:spPr>
        <p:txBody>
          <a:bodyPr wrap="square" rtlCol="1">
            <a:spAutoFit/>
          </a:bodyPr>
          <a:lstStyle/>
          <a:p>
            <a:pPr algn="ctr"/>
            <a:r>
              <a:rPr lang="en-US" dirty="0" smtClean="0"/>
              <a:t>2 Errors</a:t>
            </a:r>
          </a:p>
          <a:p>
            <a:pPr algn="ctr"/>
            <a:r>
              <a:rPr lang="en-US" dirty="0" smtClean="0"/>
              <a:t>Simple model</a:t>
            </a:r>
            <a:endParaRPr lang="he-IL" dirty="0"/>
          </a:p>
        </p:txBody>
      </p:sp>
      <p:sp>
        <p:nvSpPr>
          <p:cNvPr id="50" name="TextBox 49"/>
          <p:cNvSpPr txBox="1"/>
          <p:nvPr/>
        </p:nvSpPr>
        <p:spPr>
          <a:xfrm>
            <a:off x="5436096" y="4798893"/>
            <a:ext cx="2592288" cy="646331"/>
          </a:xfrm>
          <a:prstGeom prst="rect">
            <a:avLst/>
          </a:prstGeom>
          <a:noFill/>
        </p:spPr>
        <p:txBody>
          <a:bodyPr wrap="square" rtlCol="1">
            <a:spAutoFit/>
          </a:bodyPr>
          <a:lstStyle/>
          <a:p>
            <a:pPr algn="ctr"/>
            <a:r>
              <a:rPr lang="en-US" dirty="0" smtClean="0"/>
              <a:t>0 Errors</a:t>
            </a:r>
          </a:p>
          <a:p>
            <a:pPr algn="ctr"/>
            <a:r>
              <a:rPr lang="en-US" dirty="0" smtClean="0"/>
              <a:t>Complicated model</a:t>
            </a:r>
            <a:endParaRPr lang="he-IL" dirty="0"/>
          </a:p>
        </p:txBody>
      </p:sp>
    </p:spTree>
    <p:extLst>
      <p:ext uri="{BB962C8B-B14F-4D97-AF65-F5344CB8AC3E}">
        <p14:creationId xmlns:p14="http://schemas.microsoft.com/office/powerpoint/2010/main" val="3606680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What’s Been Learned</a:t>
            </a:r>
            <a:endParaRPr lang="he-IL" dirty="0"/>
          </a:p>
        </p:txBody>
      </p:sp>
      <p:sp>
        <p:nvSpPr>
          <p:cNvPr id="4" name="Line 10"/>
          <p:cNvSpPr>
            <a:spLocks noChangeShapeType="1"/>
          </p:cNvSpPr>
          <p:nvPr/>
        </p:nvSpPr>
        <p:spPr bwMode="auto">
          <a:xfrm>
            <a:off x="1737485" y="2785864"/>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5" name="Line 11"/>
          <p:cNvSpPr>
            <a:spLocks noChangeShapeType="1"/>
          </p:cNvSpPr>
          <p:nvPr/>
        </p:nvSpPr>
        <p:spPr bwMode="auto">
          <a:xfrm flipV="1">
            <a:off x="1585085" y="6138664"/>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 name="Oval 15"/>
          <p:cNvSpPr>
            <a:spLocks noChangeAspect="1" noChangeArrowheads="1"/>
          </p:cNvSpPr>
          <p:nvPr/>
        </p:nvSpPr>
        <p:spPr bwMode="auto">
          <a:xfrm>
            <a:off x="2864594" y="5608438"/>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7" name="Oval 18"/>
          <p:cNvSpPr>
            <a:spLocks noChangeAspect="1" noChangeArrowheads="1"/>
          </p:cNvSpPr>
          <p:nvPr/>
        </p:nvSpPr>
        <p:spPr bwMode="auto">
          <a:xfrm>
            <a:off x="3486909" y="3390701"/>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8" name="Oval 19"/>
          <p:cNvSpPr>
            <a:spLocks noChangeAspect="1" noChangeArrowheads="1"/>
          </p:cNvSpPr>
          <p:nvPr/>
        </p:nvSpPr>
        <p:spPr bwMode="auto">
          <a:xfrm>
            <a:off x="3550394" y="4211438"/>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9" name="Oval 20"/>
          <p:cNvSpPr>
            <a:spLocks noChangeAspect="1" noChangeArrowheads="1"/>
          </p:cNvSpPr>
          <p:nvPr/>
        </p:nvSpPr>
        <p:spPr bwMode="auto">
          <a:xfrm>
            <a:off x="2556634" y="3239889"/>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0" name="Oval 21"/>
          <p:cNvSpPr>
            <a:spLocks noChangeAspect="1" noChangeArrowheads="1"/>
          </p:cNvSpPr>
          <p:nvPr/>
        </p:nvSpPr>
        <p:spPr bwMode="auto">
          <a:xfrm>
            <a:off x="3032885" y="4309863"/>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1" name="Oval 22"/>
          <p:cNvSpPr>
            <a:spLocks noChangeAspect="1" noChangeArrowheads="1"/>
          </p:cNvSpPr>
          <p:nvPr/>
        </p:nvSpPr>
        <p:spPr bwMode="auto">
          <a:xfrm>
            <a:off x="2194684" y="3700264"/>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2" name="Oval 23"/>
          <p:cNvSpPr>
            <a:spLocks noChangeAspect="1" noChangeArrowheads="1"/>
          </p:cNvSpPr>
          <p:nvPr/>
        </p:nvSpPr>
        <p:spPr bwMode="auto">
          <a:xfrm>
            <a:off x="4252069" y="4690863"/>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3" name="Oval 25"/>
          <p:cNvSpPr>
            <a:spLocks noChangeAspect="1" noChangeArrowheads="1"/>
          </p:cNvSpPr>
          <p:nvPr/>
        </p:nvSpPr>
        <p:spPr bwMode="auto">
          <a:xfrm rot="-1118274">
            <a:off x="3037566" y="5014538"/>
            <a:ext cx="80965"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4" name="Oval 26"/>
          <p:cNvSpPr>
            <a:spLocks noChangeAspect="1" noChangeArrowheads="1"/>
          </p:cNvSpPr>
          <p:nvPr/>
        </p:nvSpPr>
        <p:spPr bwMode="auto">
          <a:xfrm rot="-1118274">
            <a:off x="5153848" y="3799541"/>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5" name="Oval 29"/>
          <p:cNvSpPr>
            <a:spLocks noChangeAspect="1" noChangeArrowheads="1"/>
          </p:cNvSpPr>
          <p:nvPr/>
        </p:nvSpPr>
        <p:spPr bwMode="auto">
          <a:xfrm rot="-1118274">
            <a:off x="4445823" y="5115579"/>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6" name="Oval 30"/>
          <p:cNvSpPr>
            <a:spLocks noChangeAspect="1" noChangeArrowheads="1"/>
          </p:cNvSpPr>
          <p:nvPr/>
        </p:nvSpPr>
        <p:spPr bwMode="auto">
          <a:xfrm rot="-1118274">
            <a:off x="2274152" y="3237578"/>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7" name="Oval 32"/>
          <p:cNvSpPr>
            <a:spLocks noChangeAspect="1" noChangeArrowheads="1"/>
          </p:cNvSpPr>
          <p:nvPr/>
        </p:nvSpPr>
        <p:spPr bwMode="auto">
          <a:xfrm rot="-1118274">
            <a:off x="3861623" y="4155141"/>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8" name="Oval 34"/>
          <p:cNvSpPr>
            <a:spLocks noChangeAspect="1" noChangeArrowheads="1"/>
          </p:cNvSpPr>
          <p:nvPr/>
        </p:nvSpPr>
        <p:spPr bwMode="auto">
          <a:xfrm rot="-1118274">
            <a:off x="5017073" y="5066415"/>
            <a:ext cx="90488" cy="71429"/>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19" name="Oval 35"/>
          <p:cNvSpPr>
            <a:spLocks noChangeAspect="1" noChangeArrowheads="1"/>
          </p:cNvSpPr>
          <p:nvPr/>
        </p:nvSpPr>
        <p:spPr bwMode="auto">
          <a:xfrm rot="-1118274">
            <a:off x="2264373" y="4210757"/>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0" name="Oval 38"/>
          <p:cNvSpPr>
            <a:spLocks noChangeAspect="1" noChangeArrowheads="1"/>
          </p:cNvSpPr>
          <p:nvPr/>
        </p:nvSpPr>
        <p:spPr bwMode="auto">
          <a:xfrm rot="5895381">
            <a:off x="2986864" y="3629940"/>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1" name="Oval 39"/>
          <p:cNvSpPr>
            <a:spLocks noChangeAspect="1" noChangeArrowheads="1"/>
          </p:cNvSpPr>
          <p:nvPr/>
        </p:nvSpPr>
        <p:spPr bwMode="auto">
          <a:xfrm rot="5895381">
            <a:off x="3252115" y="5815278"/>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2" name="Oval 42"/>
          <p:cNvSpPr>
            <a:spLocks noChangeAspect="1" noChangeArrowheads="1"/>
          </p:cNvSpPr>
          <p:nvPr/>
        </p:nvSpPr>
        <p:spPr bwMode="auto">
          <a:xfrm rot="5895381">
            <a:off x="2232819" y="466952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3" name="Oval 43"/>
          <p:cNvSpPr>
            <a:spLocks noChangeAspect="1" noChangeArrowheads="1"/>
          </p:cNvSpPr>
          <p:nvPr/>
        </p:nvSpPr>
        <p:spPr bwMode="auto">
          <a:xfrm rot="5895381">
            <a:off x="3463114" y="296636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4" name="Oval 44"/>
          <p:cNvSpPr>
            <a:spLocks noChangeAspect="1" noChangeArrowheads="1"/>
          </p:cNvSpPr>
          <p:nvPr/>
        </p:nvSpPr>
        <p:spPr bwMode="auto">
          <a:xfrm rot="5895381">
            <a:off x="4419619" y="4717514"/>
            <a:ext cx="881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5" name="Oval 45"/>
          <p:cNvSpPr>
            <a:spLocks noChangeAspect="1" noChangeArrowheads="1"/>
          </p:cNvSpPr>
          <p:nvPr/>
        </p:nvSpPr>
        <p:spPr bwMode="auto">
          <a:xfrm rot="5895381">
            <a:off x="3490128" y="4652294"/>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6" name="Oval 46"/>
          <p:cNvSpPr>
            <a:spLocks noChangeAspect="1" noChangeArrowheads="1"/>
          </p:cNvSpPr>
          <p:nvPr/>
        </p:nvSpPr>
        <p:spPr bwMode="auto">
          <a:xfrm rot="5895381">
            <a:off x="4739490" y="3937919"/>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7" name="Oval 47"/>
          <p:cNvSpPr>
            <a:spLocks noChangeAspect="1" noChangeArrowheads="1"/>
          </p:cNvSpPr>
          <p:nvPr/>
        </p:nvSpPr>
        <p:spPr bwMode="auto">
          <a:xfrm rot="5895381">
            <a:off x="2205832" y="291692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8" name="Oval 48"/>
          <p:cNvSpPr>
            <a:spLocks noChangeAspect="1" noChangeArrowheads="1"/>
          </p:cNvSpPr>
          <p:nvPr/>
        </p:nvSpPr>
        <p:spPr bwMode="auto">
          <a:xfrm rot="5895381">
            <a:off x="4380715" y="3845844"/>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29" name="Oval 50"/>
          <p:cNvSpPr>
            <a:spLocks noChangeAspect="1" noChangeArrowheads="1"/>
          </p:cNvSpPr>
          <p:nvPr/>
        </p:nvSpPr>
        <p:spPr bwMode="auto">
          <a:xfrm rot="5895381">
            <a:off x="4233867" y="5293983"/>
            <a:ext cx="88101"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0" name="Oval 51"/>
          <p:cNvSpPr>
            <a:spLocks noChangeAspect="1" noChangeArrowheads="1"/>
          </p:cNvSpPr>
          <p:nvPr/>
        </p:nvSpPr>
        <p:spPr bwMode="auto">
          <a:xfrm rot="4777107">
            <a:off x="2617869" y="4112712"/>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1" name="Oval 52"/>
          <p:cNvSpPr>
            <a:spLocks noChangeAspect="1" noChangeArrowheads="1"/>
          </p:cNvSpPr>
          <p:nvPr/>
        </p:nvSpPr>
        <p:spPr bwMode="auto">
          <a:xfrm rot="4777107">
            <a:off x="3775023" y="5831341"/>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2" name="Oval 53"/>
          <p:cNvSpPr>
            <a:spLocks noChangeAspect="1" noChangeArrowheads="1"/>
          </p:cNvSpPr>
          <p:nvPr/>
        </p:nvSpPr>
        <p:spPr bwMode="auto">
          <a:xfrm rot="4777107">
            <a:off x="3470223" y="5450341"/>
            <a:ext cx="71429" cy="80965"/>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3" name="Oval 55"/>
          <p:cNvSpPr>
            <a:spLocks noChangeAspect="1" noChangeArrowheads="1"/>
          </p:cNvSpPr>
          <p:nvPr/>
        </p:nvSpPr>
        <p:spPr bwMode="auto">
          <a:xfrm rot="4777107">
            <a:off x="1938393" y="4315626"/>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4" name="Oval 56"/>
          <p:cNvSpPr>
            <a:spLocks noChangeAspect="1" noChangeArrowheads="1"/>
          </p:cNvSpPr>
          <p:nvPr/>
        </p:nvSpPr>
        <p:spPr bwMode="auto">
          <a:xfrm rot="4777107">
            <a:off x="2836163" y="3354031"/>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5" name="Oval 58"/>
          <p:cNvSpPr>
            <a:spLocks noChangeAspect="1" noChangeArrowheads="1"/>
          </p:cNvSpPr>
          <p:nvPr/>
        </p:nvSpPr>
        <p:spPr bwMode="auto">
          <a:xfrm rot="4777107">
            <a:off x="3477566" y="4940219"/>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6" name="Oval 62"/>
          <p:cNvSpPr>
            <a:spLocks noChangeAspect="1" noChangeArrowheads="1"/>
          </p:cNvSpPr>
          <p:nvPr/>
        </p:nvSpPr>
        <p:spPr bwMode="auto">
          <a:xfrm rot="4777107">
            <a:off x="3058274" y="5626403"/>
            <a:ext cx="8334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7" name="Oval 63"/>
          <p:cNvSpPr>
            <a:spLocks noChangeAspect="1" noChangeArrowheads="1"/>
          </p:cNvSpPr>
          <p:nvPr/>
        </p:nvSpPr>
        <p:spPr bwMode="auto">
          <a:xfrm rot="4777107">
            <a:off x="4425303" y="5332332"/>
            <a:ext cx="76201" cy="90488"/>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39" name="TextBox 38"/>
          <p:cNvSpPr txBox="1"/>
          <p:nvPr/>
        </p:nvSpPr>
        <p:spPr>
          <a:xfrm>
            <a:off x="2110598" y="6290156"/>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0" name="TextBox 39"/>
          <p:cNvSpPr txBox="1"/>
          <p:nvPr/>
        </p:nvSpPr>
        <p:spPr>
          <a:xfrm rot="16200000">
            <a:off x="141135" y="4531970"/>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1" name="Oval 32"/>
          <p:cNvSpPr>
            <a:spLocks noChangeAspect="1" noChangeArrowheads="1"/>
          </p:cNvSpPr>
          <p:nvPr/>
        </p:nvSpPr>
        <p:spPr bwMode="auto">
          <a:xfrm rot="-1118274">
            <a:off x="2538273" y="3700377"/>
            <a:ext cx="90488" cy="76201"/>
          </a:xfrm>
          <a:prstGeom prst="ellipse">
            <a:avLst/>
          </a:prstGeom>
          <a:solidFill>
            <a:srgbClr val="FF0000"/>
          </a:solidFill>
          <a:ln w="9525">
            <a:solidFill>
              <a:schemeClr val="tx1"/>
            </a:solidFill>
            <a:round/>
            <a:headEnd/>
            <a:tailEnd/>
          </a:ln>
          <a:effectLst/>
          <a:extLst/>
        </p:spPr>
        <p:txBody>
          <a:bodyPr wrap="none" anchor="ctr"/>
          <a:lstStyle/>
          <a:p>
            <a:endParaRPr lang="he-IL"/>
          </a:p>
        </p:txBody>
      </p:sp>
      <p:sp>
        <p:nvSpPr>
          <p:cNvPr id="42" name="Oval 41"/>
          <p:cNvSpPr>
            <a:spLocks noChangeAspect="1" noChangeArrowheads="1"/>
          </p:cNvSpPr>
          <p:nvPr/>
        </p:nvSpPr>
        <p:spPr bwMode="auto">
          <a:xfrm rot="5895381">
            <a:off x="3152094" y="5363580"/>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4" name="Rectangle 43"/>
          <p:cNvSpPr/>
          <p:nvPr/>
        </p:nvSpPr>
        <p:spPr>
          <a:xfrm>
            <a:off x="323528" y="1124744"/>
            <a:ext cx="8568952" cy="1477328"/>
          </a:xfrm>
          <a:prstGeom prst="rect">
            <a:avLst/>
          </a:prstGeom>
        </p:spPr>
        <p:txBody>
          <a:bodyPr wrap="square">
            <a:spAutoFit/>
          </a:bodyPr>
          <a:lstStyle/>
          <a:p>
            <a:pPr marL="914400" lvl="1" indent="-457200" algn="l" rtl="0">
              <a:lnSpc>
                <a:spcPct val="90000"/>
              </a:lnSpc>
              <a:buAutoNum type="arabicPeriod"/>
            </a:pPr>
            <a:r>
              <a:rPr lang="en-US" sz="2000" dirty="0" smtClean="0"/>
              <a:t>We randomly select a portion of the data to be used for training (the training set)</a:t>
            </a:r>
          </a:p>
          <a:p>
            <a:pPr marL="914400" lvl="1" indent="-457200" algn="l" rtl="0">
              <a:lnSpc>
                <a:spcPct val="90000"/>
              </a:lnSpc>
              <a:buAutoNum type="arabicPeriod"/>
            </a:pPr>
            <a:r>
              <a:rPr lang="en-US" sz="2000" dirty="0" smtClean="0"/>
              <a:t>Train the model on the training set.</a:t>
            </a:r>
          </a:p>
          <a:p>
            <a:pPr marL="914400" lvl="1" indent="-457200" algn="l" rtl="0">
              <a:lnSpc>
                <a:spcPct val="90000"/>
              </a:lnSpc>
              <a:buAutoNum type="arabicPeriod"/>
            </a:pPr>
            <a:r>
              <a:rPr lang="en-US" sz="2000" dirty="0" smtClean="0"/>
              <a:t>Once </a:t>
            </a:r>
            <a:r>
              <a:rPr lang="en-US" sz="2000" dirty="0"/>
              <a:t>the model is trained, </a:t>
            </a:r>
            <a:r>
              <a:rPr lang="en-US" sz="2000" dirty="0" smtClean="0"/>
              <a:t>we run the model on the </a:t>
            </a:r>
            <a:r>
              <a:rPr lang="en-US" sz="2000" dirty="0"/>
              <a:t>remaining instances  (the test set) </a:t>
            </a:r>
            <a:r>
              <a:rPr lang="en-US" sz="2000" dirty="0" smtClean="0"/>
              <a:t>to </a:t>
            </a:r>
            <a:r>
              <a:rPr lang="en-US" sz="2000" dirty="0"/>
              <a:t>see how it performs</a:t>
            </a:r>
          </a:p>
        </p:txBody>
      </p:sp>
      <p:sp>
        <p:nvSpPr>
          <p:cNvPr id="45" name="Line 50"/>
          <p:cNvSpPr>
            <a:spLocks noChangeShapeType="1"/>
          </p:cNvSpPr>
          <p:nvPr/>
        </p:nvSpPr>
        <p:spPr bwMode="auto">
          <a:xfrm flipV="1">
            <a:off x="2630925" y="2785864"/>
            <a:ext cx="1226069" cy="33074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he-IL"/>
          </a:p>
        </p:txBody>
      </p:sp>
      <p:graphicFrame>
        <p:nvGraphicFramePr>
          <p:cNvPr id="46" name="Table 45"/>
          <p:cNvGraphicFramePr>
            <a:graphicFrameLocks noGrp="1"/>
          </p:cNvGraphicFramePr>
          <p:nvPr>
            <p:extLst>
              <p:ext uri="{D42A27DB-BD31-4B8C-83A1-F6EECF244321}">
                <p14:modId xmlns:p14="http://schemas.microsoft.com/office/powerpoint/2010/main" val="2815659443"/>
              </p:ext>
            </p:extLst>
          </p:nvPr>
        </p:nvGraphicFramePr>
        <p:xfrm>
          <a:off x="6837921" y="4181989"/>
          <a:ext cx="2054559" cy="1206078"/>
        </p:xfrm>
        <a:graphic>
          <a:graphicData uri="http://schemas.openxmlformats.org/drawingml/2006/table">
            <a:tbl>
              <a:tblPr rtl="1" firstRow="1" bandRow="1">
                <a:tableStyleId>{D7AC3CCA-C797-4891-BE02-D94E43425B78}</a:tableStyleId>
              </a:tblPr>
              <a:tblGrid>
                <a:gridCol w="684853"/>
                <a:gridCol w="684853"/>
                <a:gridCol w="684853"/>
              </a:tblGrid>
              <a:tr h="402026">
                <a:tc>
                  <a:txBody>
                    <a:bodyPr/>
                    <a:lstStyle/>
                    <a:p>
                      <a:pPr algn="ctr" rtl="1"/>
                      <a:r>
                        <a:rPr lang="en-US" dirty="0" smtClean="0"/>
                        <a:t>Red</a:t>
                      </a:r>
                      <a:endParaRPr lang="he-IL" dirty="0"/>
                    </a:p>
                  </a:txBody>
                  <a:tcPr>
                    <a:noFill/>
                  </a:tcPr>
                </a:tc>
                <a:tc>
                  <a:txBody>
                    <a:bodyPr/>
                    <a:lstStyle/>
                    <a:p>
                      <a:pPr algn="ctr" rtl="1"/>
                      <a:r>
                        <a:rPr lang="en-US" dirty="0" smtClean="0"/>
                        <a:t>Blue</a:t>
                      </a:r>
                      <a:endParaRPr lang="he-IL" dirty="0"/>
                    </a:p>
                  </a:txBody>
                  <a:tcPr>
                    <a:noFill/>
                  </a:tcPr>
                </a:tc>
                <a:tc>
                  <a:txBody>
                    <a:bodyPr/>
                    <a:lstStyle/>
                    <a:p>
                      <a:pPr rtl="1"/>
                      <a:endParaRPr lang="he-IL" dirty="0"/>
                    </a:p>
                  </a:txBody>
                  <a:tcPr>
                    <a:noFill/>
                  </a:tcPr>
                </a:tc>
              </a:tr>
              <a:tr h="402026">
                <a:tc>
                  <a:txBody>
                    <a:bodyPr/>
                    <a:lstStyle/>
                    <a:p>
                      <a:pPr algn="ctr" rtl="1"/>
                      <a:r>
                        <a:rPr lang="en-US" dirty="0" smtClean="0"/>
                        <a:t>1</a:t>
                      </a:r>
                      <a:endParaRPr lang="he-IL" dirty="0"/>
                    </a:p>
                  </a:txBody>
                  <a:tcPr>
                    <a:noFill/>
                  </a:tcPr>
                </a:tc>
                <a:tc>
                  <a:txBody>
                    <a:bodyPr/>
                    <a:lstStyle/>
                    <a:p>
                      <a:pPr algn="ctr" rtl="1"/>
                      <a:r>
                        <a:rPr lang="en-US" dirty="0" smtClean="0"/>
                        <a:t>7</a:t>
                      </a:r>
                      <a:endParaRPr lang="he-IL" dirty="0"/>
                    </a:p>
                  </a:txBody>
                  <a:tcPr>
                    <a:noFill/>
                  </a:tcPr>
                </a:tc>
                <a:tc>
                  <a:txBody>
                    <a:bodyPr/>
                    <a:lstStyle/>
                    <a:p>
                      <a:pPr rtl="1"/>
                      <a:r>
                        <a:rPr lang="en-US" b="1" dirty="0" smtClean="0"/>
                        <a:t>Blue</a:t>
                      </a:r>
                      <a:endParaRPr lang="he-IL" b="1" dirty="0"/>
                    </a:p>
                  </a:txBody>
                  <a:tcPr>
                    <a:noFill/>
                  </a:tcPr>
                </a:tc>
              </a:tr>
              <a:tr h="402026">
                <a:tc>
                  <a:txBody>
                    <a:bodyPr/>
                    <a:lstStyle/>
                    <a:p>
                      <a:pPr algn="ctr" rtl="1"/>
                      <a:r>
                        <a:rPr lang="en-US" dirty="0" smtClean="0"/>
                        <a:t>5</a:t>
                      </a:r>
                      <a:endParaRPr lang="he-IL" dirty="0"/>
                    </a:p>
                  </a:txBody>
                  <a:tcPr>
                    <a:noFill/>
                  </a:tcPr>
                </a:tc>
                <a:tc>
                  <a:txBody>
                    <a:bodyPr/>
                    <a:lstStyle/>
                    <a:p>
                      <a:pPr algn="ctr" rtl="1"/>
                      <a:r>
                        <a:rPr lang="en-US" dirty="0" smtClean="0"/>
                        <a:t>0</a:t>
                      </a:r>
                      <a:endParaRPr lang="he-IL" dirty="0"/>
                    </a:p>
                  </a:txBody>
                  <a:tcPr>
                    <a:noFill/>
                  </a:tcPr>
                </a:tc>
                <a:tc>
                  <a:txBody>
                    <a:bodyPr/>
                    <a:lstStyle/>
                    <a:p>
                      <a:pPr rtl="1"/>
                      <a:r>
                        <a:rPr lang="en-US" b="1" dirty="0" smtClean="0"/>
                        <a:t>Red</a:t>
                      </a:r>
                      <a:endParaRPr lang="he-IL" b="1" dirty="0"/>
                    </a:p>
                  </a:txBody>
                  <a:tcPr>
                    <a:noFill/>
                  </a:tcPr>
                </a:tc>
              </a:tr>
            </a:tbl>
          </a:graphicData>
        </a:graphic>
      </p:graphicFrame>
      <p:sp>
        <p:nvSpPr>
          <p:cNvPr id="47" name="TextBox 46"/>
          <p:cNvSpPr txBox="1"/>
          <p:nvPr/>
        </p:nvSpPr>
        <p:spPr>
          <a:xfrm>
            <a:off x="7208743" y="3356992"/>
            <a:ext cx="1645403" cy="369332"/>
          </a:xfrm>
          <a:prstGeom prst="rect">
            <a:avLst/>
          </a:prstGeom>
          <a:noFill/>
        </p:spPr>
        <p:txBody>
          <a:bodyPr wrap="square" rtlCol="1">
            <a:spAutoFit/>
          </a:bodyPr>
          <a:lstStyle/>
          <a:p>
            <a:r>
              <a:rPr lang="en-US" dirty="0" smtClean="0"/>
              <a:t>Classified As</a:t>
            </a:r>
            <a:endParaRPr lang="he-IL" dirty="0"/>
          </a:p>
        </p:txBody>
      </p:sp>
      <p:sp>
        <p:nvSpPr>
          <p:cNvPr id="48" name="Left Brace 47"/>
          <p:cNvSpPr/>
          <p:nvPr/>
        </p:nvSpPr>
        <p:spPr>
          <a:xfrm rot="5400000">
            <a:off x="7958064" y="3252999"/>
            <a:ext cx="504056" cy="1350235"/>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49" name="Left Brace 48"/>
          <p:cNvSpPr/>
          <p:nvPr/>
        </p:nvSpPr>
        <p:spPr>
          <a:xfrm>
            <a:off x="6444208" y="4672922"/>
            <a:ext cx="360040" cy="659024"/>
          </a:xfrm>
          <a:prstGeom prst="leftBrace">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0" name="TextBox 49"/>
          <p:cNvSpPr txBox="1"/>
          <p:nvPr/>
        </p:nvSpPr>
        <p:spPr>
          <a:xfrm rot="16200000">
            <a:off x="5852161" y="4885144"/>
            <a:ext cx="977363" cy="369332"/>
          </a:xfrm>
          <a:prstGeom prst="rect">
            <a:avLst/>
          </a:prstGeom>
          <a:noFill/>
        </p:spPr>
        <p:txBody>
          <a:bodyPr wrap="square" rtlCol="1">
            <a:spAutoFit/>
          </a:bodyPr>
          <a:lstStyle/>
          <a:p>
            <a:r>
              <a:rPr lang="en-US" dirty="0" smtClean="0"/>
              <a:t>Actual</a:t>
            </a:r>
            <a:endParaRPr lang="he-IL" dirty="0"/>
          </a:p>
        </p:txBody>
      </p:sp>
      <p:sp>
        <p:nvSpPr>
          <p:cNvPr id="51" name="TextBox 50"/>
          <p:cNvSpPr txBox="1"/>
          <p:nvPr/>
        </p:nvSpPr>
        <p:spPr>
          <a:xfrm>
            <a:off x="6948265" y="2735656"/>
            <a:ext cx="1977870" cy="369332"/>
          </a:xfrm>
          <a:prstGeom prst="rect">
            <a:avLst/>
          </a:prstGeom>
          <a:noFill/>
        </p:spPr>
        <p:txBody>
          <a:bodyPr wrap="square" rtlCol="1">
            <a:spAutoFit/>
          </a:bodyPr>
          <a:lstStyle/>
          <a:p>
            <a:r>
              <a:rPr lang="en-US" b="1" dirty="0" smtClean="0"/>
              <a:t>Confusion Matrix</a:t>
            </a:r>
            <a:endParaRPr lang="he-IL" b="1" dirty="0"/>
          </a:p>
        </p:txBody>
      </p:sp>
    </p:spTree>
    <p:extLst>
      <p:ext uri="{BB962C8B-B14F-4D97-AF65-F5344CB8AC3E}">
        <p14:creationId xmlns:p14="http://schemas.microsoft.com/office/powerpoint/2010/main" val="283270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2000"/>
                                        <p:tgtEl>
                                          <p:spTgt spid="23"/>
                                        </p:tgtEl>
                                      </p:cBhvr>
                                    </p:animEffect>
                                    <p:set>
                                      <p:cBhvr>
                                        <p:cTn id="9" dur="1" fill="hold">
                                          <p:stCondLst>
                                            <p:cond delay="1999"/>
                                          </p:stCondLst>
                                        </p:cTn>
                                        <p:tgtEl>
                                          <p:spTgt spid="23"/>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2000"/>
                                        <p:tgtEl>
                                          <p:spTgt spid="20"/>
                                        </p:tgtEl>
                                      </p:cBhvr>
                                    </p:animEffect>
                                    <p:set>
                                      <p:cBhvr>
                                        <p:cTn id="12" dur="1" fill="hold">
                                          <p:stCondLst>
                                            <p:cond delay="1999"/>
                                          </p:stCondLst>
                                        </p:cTn>
                                        <p:tgtEl>
                                          <p:spTgt spid="20"/>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2000"/>
                                        <p:tgtEl>
                                          <p:spTgt spid="19"/>
                                        </p:tgtEl>
                                      </p:cBhvr>
                                    </p:animEffect>
                                    <p:set>
                                      <p:cBhvr>
                                        <p:cTn id="15" dur="1" fill="hold">
                                          <p:stCondLst>
                                            <p:cond delay="1999"/>
                                          </p:stCondLst>
                                        </p:cTn>
                                        <p:tgtEl>
                                          <p:spTgt spid="19"/>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2000"/>
                                        <p:tgtEl>
                                          <p:spTgt spid="22"/>
                                        </p:tgtEl>
                                      </p:cBhvr>
                                    </p:animEffect>
                                    <p:set>
                                      <p:cBhvr>
                                        <p:cTn id="18" dur="1" fill="hold">
                                          <p:stCondLst>
                                            <p:cond delay="1999"/>
                                          </p:stCondLst>
                                        </p:cTn>
                                        <p:tgtEl>
                                          <p:spTgt spid="22"/>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2000"/>
                                        <p:tgtEl>
                                          <p:spTgt spid="27"/>
                                        </p:tgtEl>
                                      </p:cBhvr>
                                    </p:animEffect>
                                    <p:set>
                                      <p:cBhvr>
                                        <p:cTn id="21" dur="1" fill="hold">
                                          <p:stCondLst>
                                            <p:cond delay="1999"/>
                                          </p:stCondLst>
                                        </p:cTn>
                                        <p:tgtEl>
                                          <p:spTgt spid="27"/>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2000"/>
                                        <p:tgtEl>
                                          <p:spTgt spid="25"/>
                                        </p:tgtEl>
                                      </p:cBhvr>
                                    </p:animEffect>
                                    <p:set>
                                      <p:cBhvr>
                                        <p:cTn id="24" dur="1" fill="hold">
                                          <p:stCondLst>
                                            <p:cond delay="1999"/>
                                          </p:stCondLst>
                                        </p:cTn>
                                        <p:tgtEl>
                                          <p:spTgt spid="25"/>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2000"/>
                                        <p:tgtEl>
                                          <p:spTgt spid="35"/>
                                        </p:tgtEl>
                                      </p:cBhvr>
                                    </p:animEffect>
                                    <p:set>
                                      <p:cBhvr>
                                        <p:cTn id="27" dur="1" fill="hold">
                                          <p:stCondLst>
                                            <p:cond delay="1999"/>
                                          </p:stCondLst>
                                        </p:cTn>
                                        <p:tgtEl>
                                          <p:spTgt spid="35"/>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2000"/>
                                        <p:tgtEl>
                                          <p:spTgt spid="42"/>
                                        </p:tgtEl>
                                      </p:cBhvr>
                                    </p:animEffect>
                                    <p:set>
                                      <p:cBhvr>
                                        <p:cTn id="30" dur="1" fill="hold">
                                          <p:stCondLst>
                                            <p:cond delay="1999"/>
                                          </p:stCondLst>
                                        </p:cTn>
                                        <p:tgtEl>
                                          <p:spTgt spid="42"/>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2000"/>
                                        <p:tgtEl>
                                          <p:spTgt spid="24"/>
                                        </p:tgtEl>
                                      </p:cBhvr>
                                    </p:animEffect>
                                    <p:set>
                                      <p:cBhvr>
                                        <p:cTn id="33" dur="1" fill="hold">
                                          <p:stCondLst>
                                            <p:cond delay="1999"/>
                                          </p:stCondLst>
                                        </p:cTn>
                                        <p:tgtEl>
                                          <p:spTgt spid="24"/>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2000"/>
                                        <p:tgtEl>
                                          <p:spTgt spid="26"/>
                                        </p:tgtEl>
                                      </p:cBhvr>
                                    </p:animEffect>
                                    <p:set>
                                      <p:cBhvr>
                                        <p:cTn id="36" dur="1" fill="hold">
                                          <p:stCondLst>
                                            <p:cond delay="1999"/>
                                          </p:stCondLst>
                                        </p:cTn>
                                        <p:tgtEl>
                                          <p:spTgt spid="26"/>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2000"/>
                                        <p:tgtEl>
                                          <p:spTgt spid="31"/>
                                        </p:tgtEl>
                                      </p:cBhvr>
                                    </p:animEffect>
                                    <p:set>
                                      <p:cBhvr>
                                        <p:cTn id="39" dur="1" fill="hold">
                                          <p:stCondLst>
                                            <p:cond delay="1999"/>
                                          </p:stCondLst>
                                        </p:cTn>
                                        <p:tgtEl>
                                          <p:spTgt spid="3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2000"/>
                                        <p:tgtEl>
                                          <p:spTgt spid="11"/>
                                        </p:tgtEl>
                                      </p:cBhvr>
                                    </p:animEffect>
                                    <p:set>
                                      <p:cBhvr>
                                        <p:cTn id="42" dur="1" fill="hold">
                                          <p:stCondLst>
                                            <p:cond delay="1999"/>
                                          </p:stCondLst>
                                        </p:cTn>
                                        <p:tgtEl>
                                          <p:spTgt spid="11"/>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4">
                                            <p:txEl>
                                              <p:pRg st="1" end="1"/>
                                            </p:txEl>
                                          </p:spTgt>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50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1"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1"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xit" presetSubtype="0" fill="hold" grpId="0" nodeType="withEffect">
                                  <p:stCondLst>
                                    <p:cond delay="0"/>
                                  </p:stCondLst>
                                  <p:childTnLst>
                                    <p:animEffect transition="out" filter="fade">
                                      <p:cBhvr>
                                        <p:cTn id="89" dur="500"/>
                                        <p:tgtEl>
                                          <p:spTgt spid="6"/>
                                        </p:tgtEl>
                                      </p:cBhvr>
                                    </p:animEffect>
                                    <p:set>
                                      <p:cBhvr>
                                        <p:cTn id="90" dur="1" fill="hold">
                                          <p:stCondLst>
                                            <p:cond delay="499"/>
                                          </p:stCondLst>
                                        </p:cTn>
                                        <p:tgtEl>
                                          <p:spTgt spid="6"/>
                                        </p:tgtEl>
                                        <p:attrNameLst>
                                          <p:attrName>style.visibility</p:attrName>
                                        </p:attrNameLst>
                                      </p:cBhvr>
                                      <p:to>
                                        <p:strVal val="hidden"/>
                                      </p:to>
                                    </p:set>
                                  </p:childTnLst>
                                </p:cTn>
                              </p:par>
                              <p:par>
                                <p:cTn id="91" presetID="10" presetClass="exit" presetSubtype="0" fill="hold" grpId="0" nodeType="withEffect">
                                  <p:stCondLst>
                                    <p:cond delay="0"/>
                                  </p:stCondLst>
                                  <p:childTnLst>
                                    <p:animEffect transition="out" filter="fade">
                                      <p:cBhvr>
                                        <p:cTn id="92" dur="500"/>
                                        <p:tgtEl>
                                          <p:spTgt spid="7"/>
                                        </p:tgtEl>
                                      </p:cBhvr>
                                    </p:animEffect>
                                    <p:set>
                                      <p:cBhvr>
                                        <p:cTn id="93" dur="1" fill="hold">
                                          <p:stCondLst>
                                            <p:cond delay="499"/>
                                          </p:stCondLst>
                                        </p:cTn>
                                        <p:tgtEl>
                                          <p:spTgt spid="7"/>
                                        </p:tgtEl>
                                        <p:attrNameLst>
                                          <p:attrName>style.visibility</p:attrName>
                                        </p:attrNameLst>
                                      </p:cBhvr>
                                      <p:to>
                                        <p:strVal val="hidden"/>
                                      </p:to>
                                    </p:set>
                                  </p:childTnLst>
                                </p:cTn>
                              </p:par>
                              <p:par>
                                <p:cTn id="94" presetID="10" presetClass="exit" presetSubtype="0" fill="hold" grpId="0" nodeType="withEffect">
                                  <p:stCondLst>
                                    <p:cond delay="0"/>
                                  </p:stCondLst>
                                  <p:childTnLst>
                                    <p:animEffect transition="out" filter="fade">
                                      <p:cBhvr>
                                        <p:cTn id="95" dur="500"/>
                                        <p:tgtEl>
                                          <p:spTgt spid="8"/>
                                        </p:tgtEl>
                                      </p:cBhvr>
                                    </p:animEffect>
                                    <p:set>
                                      <p:cBhvr>
                                        <p:cTn id="96" dur="1" fill="hold">
                                          <p:stCondLst>
                                            <p:cond delay="499"/>
                                          </p:stCondLst>
                                        </p:cTn>
                                        <p:tgtEl>
                                          <p:spTgt spid="8"/>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9"/>
                                        </p:tgtEl>
                                      </p:cBhvr>
                                    </p:animEffect>
                                    <p:set>
                                      <p:cBhvr>
                                        <p:cTn id="99" dur="1" fill="hold">
                                          <p:stCondLst>
                                            <p:cond delay="499"/>
                                          </p:stCondLst>
                                        </p:cTn>
                                        <p:tgtEl>
                                          <p:spTgt spid="9"/>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ntr" presetSubtype="0"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fade">
                                      <p:cBhvr>
                                        <p:cTn id="105" dur="500"/>
                                        <p:tgtEl>
                                          <p:spTgt spid="11"/>
                                        </p:tgtEl>
                                      </p:cBhvr>
                                    </p:animEffect>
                                  </p:childTnLst>
                                </p:cTn>
                              </p:par>
                              <p:par>
                                <p:cTn id="106" presetID="10" presetClass="exit" presetSubtype="0" fill="hold" grpId="0" nodeType="withEffect">
                                  <p:stCondLst>
                                    <p:cond delay="0"/>
                                  </p:stCondLst>
                                  <p:childTnLst>
                                    <p:animEffect transition="out" filter="fade">
                                      <p:cBhvr>
                                        <p:cTn id="107" dur="500"/>
                                        <p:tgtEl>
                                          <p:spTgt spid="12"/>
                                        </p:tgtEl>
                                      </p:cBhvr>
                                    </p:animEffect>
                                    <p:set>
                                      <p:cBhvr>
                                        <p:cTn id="108" dur="1" fill="hold">
                                          <p:stCondLst>
                                            <p:cond delay="499"/>
                                          </p:stCondLst>
                                        </p:cTn>
                                        <p:tgtEl>
                                          <p:spTgt spid="12"/>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13"/>
                                        </p:tgtEl>
                                      </p:cBhvr>
                                    </p:animEffect>
                                    <p:set>
                                      <p:cBhvr>
                                        <p:cTn id="111" dur="1" fill="hold">
                                          <p:stCondLst>
                                            <p:cond delay="499"/>
                                          </p:stCondLst>
                                        </p:cTn>
                                        <p:tgtEl>
                                          <p:spTgt spid="13"/>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500"/>
                                        <p:tgtEl>
                                          <p:spTgt spid="14"/>
                                        </p:tgtEl>
                                      </p:cBhvr>
                                    </p:animEffect>
                                    <p:set>
                                      <p:cBhvr>
                                        <p:cTn id="114" dur="1" fill="hold">
                                          <p:stCondLst>
                                            <p:cond delay="499"/>
                                          </p:stCondLst>
                                        </p:cTn>
                                        <p:tgtEl>
                                          <p:spTgt spid="14"/>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500"/>
                                        <p:tgtEl>
                                          <p:spTgt spid="15"/>
                                        </p:tgtEl>
                                      </p:cBhvr>
                                    </p:animEffect>
                                    <p:set>
                                      <p:cBhvr>
                                        <p:cTn id="117" dur="1" fill="hold">
                                          <p:stCondLst>
                                            <p:cond delay="499"/>
                                          </p:stCondLst>
                                        </p:cTn>
                                        <p:tgtEl>
                                          <p:spTgt spid="15"/>
                                        </p:tgtEl>
                                        <p:attrNameLst>
                                          <p:attrName>style.visibility</p:attrName>
                                        </p:attrNameLst>
                                      </p:cBhvr>
                                      <p:to>
                                        <p:strVal val="hidden"/>
                                      </p:to>
                                    </p:set>
                                  </p:childTnLst>
                                </p:cTn>
                              </p:par>
                              <p:par>
                                <p:cTn id="118" presetID="10" presetClass="entr" presetSubtype="0" fill="hold" grpId="0" nodeType="withEffect">
                                  <p:stCondLst>
                                    <p:cond delay="0"/>
                                  </p:stCondLst>
                                  <p:childTnLst>
                                    <p:set>
                                      <p:cBhvr>
                                        <p:cTn id="119" dur="1" fill="hold">
                                          <p:stCondLst>
                                            <p:cond delay="0"/>
                                          </p:stCondLst>
                                        </p:cTn>
                                        <p:tgtEl>
                                          <p:spTgt spid="16"/>
                                        </p:tgtEl>
                                        <p:attrNameLst>
                                          <p:attrName>style.visibility</p:attrName>
                                        </p:attrNameLst>
                                      </p:cBhvr>
                                      <p:to>
                                        <p:strVal val="visible"/>
                                      </p:to>
                                    </p:set>
                                    <p:animEffect transition="in" filter="fade">
                                      <p:cBhvr>
                                        <p:cTn id="120" dur="500"/>
                                        <p:tgtEl>
                                          <p:spTgt spid="16"/>
                                        </p:tgtEl>
                                      </p:cBhvr>
                                    </p:animEffect>
                                  </p:childTnLst>
                                </p:cTn>
                              </p:par>
                              <p:par>
                                <p:cTn id="121" presetID="10" presetClass="exit" presetSubtype="0" fill="hold" grpId="0" nodeType="withEffect">
                                  <p:stCondLst>
                                    <p:cond delay="0"/>
                                  </p:stCondLst>
                                  <p:childTnLst>
                                    <p:animEffect transition="out" filter="fade">
                                      <p:cBhvr>
                                        <p:cTn id="122" dur="500"/>
                                        <p:tgtEl>
                                          <p:spTgt spid="17"/>
                                        </p:tgtEl>
                                      </p:cBhvr>
                                    </p:animEffect>
                                    <p:set>
                                      <p:cBhvr>
                                        <p:cTn id="123" dur="1" fill="hold">
                                          <p:stCondLst>
                                            <p:cond delay="499"/>
                                          </p:stCondLst>
                                        </p:cTn>
                                        <p:tgtEl>
                                          <p:spTgt spid="17"/>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18"/>
                                        </p:tgtEl>
                                      </p:cBhvr>
                                    </p:animEffect>
                                    <p:set>
                                      <p:cBhvr>
                                        <p:cTn id="126" dur="1" fill="hold">
                                          <p:stCondLst>
                                            <p:cond delay="499"/>
                                          </p:stCondLst>
                                        </p:cTn>
                                        <p:tgtEl>
                                          <p:spTgt spid="18"/>
                                        </p:tgtEl>
                                        <p:attrNameLst>
                                          <p:attrName>style.visibility</p:attrName>
                                        </p:attrNameLst>
                                      </p:cBhvr>
                                      <p:to>
                                        <p:strVal val="hidden"/>
                                      </p:to>
                                    </p:set>
                                  </p:childTnLst>
                                </p:cTn>
                              </p:par>
                              <p:par>
                                <p:cTn id="127" presetID="10" presetClass="exit" presetSubtype="0" fill="hold" grpId="0" nodeType="withEffect">
                                  <p:stCondLst>
                                    <p:cond delay="0"/>
                                  </p:stCondLst>
                                  <p:childTnLst>
                                    <p:animEffect transition="out" filter="fade">
                                      <p:cBhvr>
                                        <p:cTn id="128" dur="500"/>
                                        <p:tgtEl>
                                          <p:spTgt spid="21"/>
                                        </p:tgtEl>
                                      </p:cBhvr>
                                    </p:animEffect>
                                    <p:set>
                                      <p:cBhvr>
                                        <p:cTn id="129" dur="1" fill="hold">
                                          <p:stCondLst>
                                            <p:cond delay="499"/>
                                          </p:stCondLst>
                                        </p:cTn>
                                        <p:tgtEl>
                                          <p:spTgt spid="21"/>
                                        </p:tgtEl>
                                        <p:attrNameLst>
                                          <p:attrName>style.visibility</p:attrName>
                                        </p:attrNameLst>
                                      </p:cBhvr>
                                      <p:to>
                                        <p:strVal val="hidden"/>
                                      </p:to>
                                    </p:set>
                                  </p:childTnLst>
                                </p:cTn>
                              </p:par>
                              <p:par>
                                <p:cTn id="130" presetID="10" presetClass="exit" presetSubtype="0" fill="hold" grpId="0" nodeType="withEffect">
                                  <p:stCondLst>
                                    <p:cond delay="0"/>
                                  </p:stCondLst>
                                  <p:childTnLst>
                                    <p:animEffect transition="out" filter="fade">
                                      <p:cBhvr>
                                        <p:cTn id="131" dur="500"/>
                                        <p:tgtEl>
                                          <p:spTgt spid="28"/>
                                        </p:tgtEl>
                                      </p:cBhvr>
                                    </p:animEffect>
                                    <p:set>
                                      <p:cBhvr>
                                        <p:cTn id="132" dur="1" fill="hold">
                                          <p:stCondLst>
                                            <p:cond delay="499"/>
                                          </p:stCondLst>
                                        </p:cTn>
                                        <p:tgtEl>
                                          <p:spTgt spid="28"/>
                                        </p:tgtEl>
                                        <p:attrNameLst>
                                          <p:attrName>style.visibility</p:attrName>
                                        </p:attrNameLst>
                                      </p:cBhvr>
                                      <p:to>
                                        <p:strVal val="hidden"/>
                                      </p:to>
                                    </p:set>
                                  </p:childTnLst>
                                </p:cTn>
                              </p:par>
                              <p:par>
                                <p:cTn id="133" presetID="10" presetClass="exit" presetSubtype="0" fill="hold" grpId="0" nodeType="withEffect">
                                  <p:stCondLst>
                                    <p:cond delay="0"/>
                                  </p:stCondLst>
                                  <p:childTnLst>
                                    <p:animEffect transition="out" filter="fade">
                                      <p:cBhvr>
                                        <p:cTn id="134" dur="500"/>
                                        <p:tgtEl>
                                          <p:spTgt spid="29"/>
                                        </p:tgtEl>
                                      </p:cBhvr>
                                    </p:animEffect>
                                    <p:set>
                                      <p:cBhvr>
                                        <p:cTn id="135" dur="1" fill="hold">
                                          <p:stCondLst>
                                            <p:cond delay="499"/>
                                          </p:stCondLst>
                                        </p:cTn>
                                        <p:tgtEl>
                                          <p:spTgt spid="29"/>
                                        </p:tgtEl>
                                        <p:attrNameLst>
                                          <p:attrName>style.visibility</p:attrName>
                                        </p:attrNameLst>
                                      </p:cBhvr>
                                      <p:to>
                                        <p:strVal val="hidden"/>
                                      </p:to>
                                    </p:set>
                                  </p:childTnLst>
                                </p:cTn>
                              </p:par>
                              <p:par>
                                <p:cTn id="136" presetID="10" presetClass="exit" presetSubtype="0" fill="hold" grpId="0" nodeType="withEffect">
                                  <p:stCondLst>
                                    <p:cond delay="0"/>
                                  </p:stCondLst>
                                  <p:childTnLst>
                                    <p:animEffect transition="out" filter="fade">
                                      <p:cBhvr>
                                        <p:cTn id="137" dur="500"/>
                                        <p:tgtEl>
                                          <p:spTgt spid="30"/>
                                        </p:tgtEl>
                                      </p:cBhvr>
                                    </p:animEffect>
                                    <p:set>
                                      <p:cBhvr>
                                        <p:cTn id="138" dur="1" fill="hold">
                                          <p:stCondLst>
                                            <p:cond delay="499"/>
                                          </p:stCondLst>
                                        </p:cTn>
                                        <p:tgtEl>
                                          <p:spTgt spid="30"/>
                                        </p:tgtEl>
                                        <p:attrNameLst>
                                          <p:attrName>style.visibility</p:attrName>
                                        </p:attrNameLst>
                                      </p:cBhvr>
                                      <p:to>
                                        <p:strVal val="hidden"/>
                                      </p:to>
                                    </p:set>
                                  </p:childTnLst>
                                </p:cTn>
                              </p:par>
                              <p:par>
                                <p:cTn id="139" presetID="10" presetClass="exit" presetSubtype="0" fill="hold" grpId="0" nodeType="withEffect">
                                  <p:stCondLst>
                                    <p:cond delay="0"/>
                                  </p:stCondLst>
                                  <p:childTnLst>
                                    <p:animEffect transition="out" filter="fade">
                                      <p:cBhvr>
                                        <p:cTn id="140" dur="500"/>
                                        <p:tgtEl>
                                          <p:spTgt spid="32"/>
                                        </p:tgtEl>
                                      </p:cBhvr>
                                    </p:animEffect>
                                    <p:set>
                                      <p:cBhvr>
                                        <p:cTn id="141" dur="1" fill="hold">
                                          <p:stCondLst>
                                            <p:cond delay="499"/>
                                          </p:stCondLst>
                                        </p:cTn>
                                        <p:tgtEl>
                                          <p:spTgt spid="32"/>
                                        </p:tgtEl>
                                        <p:attrNameLst>
                                          <p:attrName>style.visibility</p:attrName>
                                        </p:attrNameLst>
                                      </p:cBhvr>
                                      <p:to>
                                        <p:strVal val="hidden"/>
                                      </p:to>
                                    </p:set>
                                  </p:childTnLst>
                                </p:cTn>
                              </p:par>
                              <p:par>
                                <p:cTn id="142" presetID="10" presetClass="exit" presetSubtype="0" fill="hold" grpId="0" nodeType="withEffect">
                                  <p:stCondLst>
                                    <p:cond delay="0"/>
                                  </p:stCondLst>
                                  <p:childTnLst>
                                    <p:animEffect transition="out" filter="fade">
                                      <p:cBhvr>
                                        <p:cTn id="143" dur="500"/>
                                        <p:tgtEl>
                                          <p:spTgt spid="33"/>
                                        </p:tgtEl>
                                      </p:cBhvr>
                                    </p:animEffect>
                                    <p:set>
                                      <p:cBhvr>
                                        <p:cTn id="144" dur="1" fill="hold">
                                          <p:stCondLst>
                                            <p:cond delay="499"/>
                                          </p:stCondLst>
                                        </p:cTn>
                                        <p:tgtEl>
                                          <p:spTgt spid="33"/>
                                        </p:tgtEl>
                                        <p:attrNameLst>
                                          <p:attrName>style.visibility</p:attrName>
                                        </p:attrNameLst>
                                      </p:cBhvr>
                                      <p:to>
                                        <p:strVal val="hidden"/>
                                      </p:to>
                                    </p:set>
                                  </p:childTnLst>
                                </p:cTn>
                              </p:par>
                              <p:par>
                                <p:cTn id="145" presetID="10" presetClass="exit" presetSubtype="0" fill="hold" grpId="0" nodeType="withEffect">
                                  <p:stCondLst>
                                    <p:cond delay="0"/>
                                  </p:stCondLst>
                                  <p:childTnLst>
                                    <p:animEffect transition="out" filter="fade">
                                      <p:cBhvr>
                                        <p:cTn id="146" dur="500"/>
                                        <p:tgtEl>
                                          <p:spTgt spid="34"/>
                                        </p:tgtEl>
                                      </p:cBhvr>
                                    </p:animEffect>
                                    <p:set>
                                      <p:cBhvr>
                                        <p:cTn id="147" dur="1" fill="hold">
                                          <p:stCondLst>
                                            <p:cond delay="499"/>
                                          </p:stCondLst>
                                        </p:cTn>
                                        <p:tgtEl>
                                          <p:spTgt spid="34"/>
                                        </p:tgtEl>
                                        <p:attrNameLst>
                                          <p:attrName>style.visibility</p:attrName>
                                        </p:attrNameLst>
                                      </p:cBhvr>
                                      <p:to>
                                        <p:strVal val="hidden"/>
                                      </p:to>
                                    </p:set>
                                  </p:childTnLst>
                                </p:cTn>
                              </p:par>
                              <p:par>
                                <p:cTn id="148" presetID="10" presetClass="exit" presetSubtype="0" fill="hold" grpId="0" nodeType="withEffect">
                                  <p:stCondLst>
                                    <p:cond delay="0"/>
                                  </p:stCondLst>
                                  <p:childTnLst>
                                    <p:animEffect transition="out" filter="fade">
                                      <p:cBhvr>
                                        <p:cTn id="149" dur="500"/>
                                        <p:tgtEl>
                                          <p:spTgt spid="36"/>
                                        </p:tgtEl>
                                      </p:cBhvr>
                                    </p:animEffect>
                                    <p:set>
                                      <p:cBhvr>
                                        <p:cTn id="150" dur="1" fill="hold">
                                          <p:stCondLst>
                                            <p:cond delay="499"/>
                                          </p:stCondLst>
                                        </p:cTn>
                                        <p:tgtEl>
                                          <p:spTgt spid="36"/>
                                        </p:tgtEl>
                                        <p:attrNameLst>
                                          <p:attrName>style.visibility</p:attrName>
                                        </p:attrNameLst>
                                      </p:cBhvr>
                                      <p:to>
                                        <p:strVal val="hidden"/>
                                      </p:to>
                                    </p:set>
                                  </p:childTnLst>
                                </p:cTn>
                              </p:par>
                              <p:par>
                                <p:cTn id="151" presetID="10" presetClass="exit" presetSubtype="0" fill="hold" grpId="0" nodeType="withEffect">
                                  <p:stCondLst>
                                    <p:cond delay="0"/>
                                  </p:stCondLst>
                                  <p:childTnLst>
                                    <p:animEffect transition="out" filter="fade">
                                      <p:cBhvr>
                                        <p:cTn id="152" dur="500"/>
                                        <p:tgtEl>
                                          <p:spTgt spid="37"/>
                                        </p:tgtEl>
                                      </p:cBhvr>
                                    </p:animEffect>
                                    <p:set>
                                      <p:cBhvr>
                                        <p:cTn id="153" dur="1" fill="hold">
                                          <p:stCondLst>
                                            <p:cond delay="499"/>
                                          </p:stCondLst>
                                        </p:cTn>
                                        <p:tgtEl>
                                          <p:spTgt spid="37"/>
                                        </p:tgtEl>
                                        <p:attrNameLst>
                                          <p:attrName>style.visibility</p:attrName>
                                        </p:attrNameLst>
                                      </p:cBhvr>
                                      <p:to>
                                        <p:strVal val="hidden"/>
                                      </p:to>
                                    </p:set>
                                  </p:childTnLst>
                                </p:cTn>
                              </p:par>
                              <p:par>
                                <p:cTn id="154" presetID="10" presetClass="exit" presetSubtype="0" fill="hold" grpId="0" nodeType="withEffect">
                                  <p:stCondLst>
                                    <p:cond delay="0"/>
                                  </p:stCondLst>
                                  <p:childTnLst>
                                    <p:animEffect transition="out" filter="fade">
                                      <p:cBhvr>
                                        <p:cTn id="155" dur="500"/>
                                        <p:tgtEl>
                                          <p:spTgt spid="41"/>
                                        </p:tgtEl>
                                      </p:cBhvr>
                                    </p:animEffect>
                                    <p:set>
                                      <p:cBhvr>
                                        <p:cTn id="156" dur="1" fill="hold">
                                          <p:stCondLst>
                                            <p:cond delay="499"/>
                                          </p:stCondLst>
                                        </p:cTn>
                                        <p:tgtEl>
                                          <p:spTgt spid="41"/>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4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47"/>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48"/>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49"/>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0"/>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1" grpId="1" animBg="1"/>
      <p:bldP spid="12" grpId="0" animBg="1"/>
      <p:bldP spid="13" grpId="0" animBg="1"/>
      <p:bldP spid="14" grpId="0" animBg="1"/>
      <p:bldP spid="15" grpId="0" animBg="1"/>
      <p:bldP spid="16" grpId="0" animBg="1"/>
      <p:bldP spid="16" grpId="1" animBg="1"/>
      <p:bldP spid="17" grpId="0" animBg="1"/>
      <p:bldP spid="18" grpId="0" animBg="1"/>
      <p:bldP spid="19" grpId="0" animBg="1"/>
      <p:bldP spid="19" grpId="1" animBg="1"/>
      <p:bldP spid="20" grpId="0" animBg="1"/>
      <p:bldP spid="20" grpId="1" animBg="1"/>
      <p:bldP spid="21" grpId="0"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30" grpId="0" animBg="1"/>
      <p:bldP spid="31" grpId="0" animBg="1"/>
      <p:bldP spid="31" grpId="1" animBg="1"/>
      <p:bldP spid="32" grpId="0" animBg="1"/>
      <p:bldP spid="33" grpId="0" animBg="1"/>
      <p:bldP spid="34" grpId="0" animBg="1"/>
      <p:bldP spid="35" grpId="0" animBg="1"/>
      <p:bldP spid="35" grpId="1" animBg="1"/>
      <p:bldP spid="36" grpId="0" animBg="1"/>
      <p:bldP spid="37" grpId="0" animBg="1"/>
      <p:bldP spid="41" grpId="0" animBg="1"/>
      <p:bldP spid="42" grpId="0" animBg="1"/>
      <p:bldP spid="42" grpId="1" animBg="1"/>
      <p:bldP spid="45" grpId="0" animBg="1"/>
      <p:bldP spid="47" grpId="0"/>
      <p:bldP spid="48" grpId="0" animBg="1"/>
      <p:bldP spid="49" grpId="0" animBg="1"/>
      <p:bldP spid="50" grpId="0"/>
      <p:bldP spid="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a:t>The </a:t>
            </a:r>
            <a:r>
              <a:rPr lang="en-US" dirty="0" smtClean="0"/>
              <a:t>Non-linearly </a:t>
            </a:r>
            <a:r>
              <a:rPr lang="en-US" dirty="0"/>
              <a:t>separable case</a:t>
            </a:r>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3254606" y="2918273"/>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5147931" y="3973401"/>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4403724" y="4814879"/>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5297028" y="3136662"/>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4635053" y="4329263"/>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4935078" y="3597037"/>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5105399" y="4727031"/>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4368551" y="2300787"/>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6007192" y="3835720"/>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5299167" y="5151758"/>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5014546" y="3134351"/>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4714967" y="4758594"/>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5870413" y="5102586"/>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4145850" y="3588490"/>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4783265" y="419385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3212934" y="2243524"/>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3969363" y="2901319"/>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5380302" y="3848907"/>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5272914" y="4753684"/>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4970854" y="238397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5859241" y="4391635"/>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4946226" y="2813697"/>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5234004" y="444928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5087159" y="5330175"/>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4579039" y="3802982"/>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4369793" y="5199938"/>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3873203" y="2206812"/>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4194798" y="4021214"/>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5576557" y="3250804"/>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3540267" y="2530630"/>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3170564" y="3481517"/>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5278592" y="5368509"/>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3478264" y="227347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4918424" y="499809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3" name="TextBox 42"/>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2249012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a:t>The </a:t>
            </a:r>
            <a:r>
              <a:rPr lang="en-US" dirty="0" smtClean="0"/>
              <a:t>Non-linearly </a:t>
            </a:r>
            <a:r>
              <a:rPr lang="en-US" dirty="0"/>
              <a:t>separable case</a:t>
            </a:r>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3254606" y="2918273"/>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5147931" y="3973401"/>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4403724" y="4814879"/>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5297028" y="3136662"/>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4635053" y="4329263"/>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4935078" y="3597037"/>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5105399" y="4727031"/>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4368551" y="2300787"/>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6007192" y="3835720"/>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5299167" y="5151758"/>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5014546" y="3134351"/>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4714967" y="4758594"/>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5870413" y="5102586"/>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4145850" y="3588490"/>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4783265" y="419385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3212934" y="2243524"/>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3969363" y="2901319"/>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5380302" y="3848907"/>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5272914" y="4753684"/>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4970854" y="238397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5859241" y="4391635"/>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4946226" y="2813697"/>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5234004" y="444928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5087159" y="5330175"/>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4579039" y="3802982"/>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4369793" y="5199938"/>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3873203" y="2206812"/>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4194798" y="4021214"/>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5576557" y="3250804"/>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3540267" y="2530630"/>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3170564" y="3481517"/>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5278592" y="5368509"/>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3478264" y="227347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4918424" y="499809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2" name="Line 50"/>
          <p:cNvSpPr>
            <a:spLocks noChangeShapeType="1"/>
          </p:cNvSpPr>
          <p:nvPr/>
        </p:nvSpPr>
        <p:spPr bwMode="auto">
          <a:xfrm flipV="1">
            <a:off x="3059831" y="1916831"/>
            <a:ext cx="2356189" cy="350323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he-IL"/>
          </a:p>
        </p:txBody>
      </p:sp>
      <p:sp>
        <p:nvSpPr>
          <p:cNvPr id="43" name="TextBox 42"/>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304232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a:t>The </a:t>
            </a:r>
            <a:r>
              <a:rPr lang="en-US" dirty="0" smtClean="0"/>
              <a:t>Non-linearly </a:t>
            </a:r>
            <a:r>
              <a:rPr lang="en-US" dirty="0"/>
              <a:t>separable case</a:t>
            </a:r>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3254606" y="2918273"/>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5147931" y="3973401"/>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4403724" y="4814879"/>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5297028" y="3136662"/>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4635053" y="4329263"/>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4935078" y="3597037"/>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5105399" y="4727031"/>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4368551" y="2300787"/>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6007192" y="3835720"/>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5299167" y="5151758"/>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5014546" y="3134351"/>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4714967" y="4758594"/>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5870413" y="5102586"/>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4145850" y="3588490"/>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4783265" y="419385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3212934" y="2243524"/>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3969363" y="2901319"/>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5380302" y="3848907"/>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5272914" y="4753684"/>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4970854" y="238397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5859241" y="4391635"/>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4946226" y="2813697"/>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5234004" y="444928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5087159" y="5330175"/>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4579039" y="3802982"/>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4369793" y="5199938"/>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3873203" y="2206812"/>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4194798" y="4021214"/>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5576557" y="3250804"/>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3540267" y="2530630"/>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3170564" y="3481517"/>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5278592" y="5368509"/>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3478264" y="227347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4918424" y="499809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3" name="Freeform 2"/>
          <p:cNvSpPr/>
          <p:nvPr/>
        </p:nvSpPr>
        <p:spPr>
          <a:xfrm>
            <a:off x="3327662" y="2101755"/>
            <a:ext cx="2597851" cy="3158680"/>
          </a:xfrm>
          <a:custGeom>
            <a:avLst/>
            <a:gdLst>
              <a:gd name="connsiteX0" fmla="*/ 1585532 w 2597851"/>
              <a:gd name="connsiteY0" fmla="*/ 3138985 h 3158680"/>
              <a:gd name="connsiteX1" fmla="*/ 1790248 w 2597851"/>
              <a:gd name="connsiteY1" fmla="*/ 3057099 h 3158680"/>
              <a:gd name="connsiteX2" fmla="*/ 1667419 w 2597851"/>
              <a:gd name="connsiteY2" fmla="*/ 2197290 h 3158680"/>
              <a:gd name="connsiteX3" fmla="*/ 2595466 w 2597851"/>
              <a:gd name="connsiteY3" fmla="*/ 1787857 h 3158680"/>
              <a:gd name="connsiteX4" fmla="*/ 1885783 w 2597851"/>
              <a:gd name="connsiteY4" fmla="*/ 545911 h 3158680"/>
              <a:gd name="connsiteX5" fmla="*/ 439120 w 2597851"/>
              <a:gd name="connsiteY5" fmla="*/ 341194 h 3158680"/>
              <a:gd name="connsiteX6" fmla="*/ 261699 w 2597851"/>
              <a:gd name="connsiteY6" fmla="*/ 0 h 3158680"/>
              <a:gd name="connsiteX7" fmla="*/ 2392 w 2597851"/>
              <a:gd name="connsiteY7" fmla="*/ 341194 h 3158680"/>
              <a:gd name="connsiteX8" fmla="*/ 425472 w 2597851"/>
              <a:gd name="connsiteY8" fmla="*/ 409433 h 3158680"/>
              <a:gd name="connsiteX9" fmla="*/ 343586 w 2597851"/>
              <a:gd name="connsiteY9" fmla="*/ 1023582 h 3158680"/>
              <a:gd name="connsiteX10" fmla="*/ 930439 w 2597851"/>
              <a:gd name="connsiteY10" fmla="*/ 2388358 h 3158680"/>
              <a:gd name="connsiteX11" fmla="*/ 1558237 w 2597851"/>
              <a:gd name="connsiteY11" fmla="*/ 2538484 h 3158680"/>
              <a:gd name="connsiteX12" fmla="*/ 1476350 w 2597851"/>
              <a:gd name="connsiteY12" fmla="*/ 3029803 h 3158680"/>
              <a:gd name="connsiteX13" fmla="*/ 1585532 w 2597851"/>
              <a:gd name="connsiteY13" fmla="*/ 3138985 h 315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7851" h="3158680">
                <a:moveTo>
                  <a:pt x="1585532" y="3138985"/>
                </a:moveTo>
                <a:cubicBezTo>
                  <a:pt x="1637848" y="3143534"/>
                  <a:pt x="1776600" y="3214048"/>
                  <a:pt x="1790248" y="3057099"/>
                </a:cubicBezTo>
                <a:cubicBezTo>
                  <a:pt x="1803896" y="2900150"/>
                  <a:pt x="1533216" y="2408830"/>
                  <a:pt x="1667419" y="2197290"/>
                </a:cubicBezTo>
                <a:cubicBezTo>
                  <a:pt x="1801622" y="1985750"/>
                  <a:pt x="2559072" y="2063087"/>
                  <a:pt x="2595466" y="1787857"/>
                </a:cubicBezTo>
                <a:cubicBezTo>
                  <a:pt x="2631860" y="1512627"/>
                  <a:pt x="2245174" y="787021"/>
                  <a:pt x="1885783" y="545911"/>
                </a:cubicBezTo>
                <a:cubicBezTo>
                  <a:pt x="1526392" y="304801"/>
                  <a:pt x="709801" y="432179"/>
                  <a:pt x="439120" y="341194"/>
                </a:cubicBezTo>
                <a:cubicBezTo>
                  <a:pt x="168439" y="250209"/>
                  <a:pt x="334487" y="0"/>
                  <a:pt x="261699" y="0"/>
                </a:cubicBezTo>
                <a:cubicBezTo>
                  <a:pt x="188911" y="0"/>
                  <a:pt x="-24904" y="272955"/>
                  <a:pt x="2392" y="341194"/>
                </a:cubicBezTo>
                <a:cubicBezTo>
                  <a:pt x="29688" y="409433"/>
                  <a:pt x="368606" y="295702"/>
                  <a:pt x="425472" y="409433"/>
                </a:cubicBezTo>
                <a:cubicBezTo>
                  <a:pt x="482338" y="523164"/>
                  <a:pt x="259425" y="693761"/>
                  <a:pt x="343586" y="1023582"/>
                </a:cubicBezTo>
                <a:cubicBezTo>
                  <a:pt x="427747" y="1353403"/>
                  <a:pt x="727997" y="2135874"/>
                  <a:pt x="930439" y="2388358"/>
                </a:cubicBezTo>
                <a:cubicBezTo>
                  <a:pt x="1132881" y="2640842"/>
                  <a:pt x="1467252" y="2431576"/>
                  <a:pt x="1558237" y="2538484"/>
                </a:cubicBezTo>
                <a:cubicBezTo>
                  <a:pt x="1649222" y="2645391"/>
                  <a:pt x="1464977" y="2929720"/>
                  <a:pt x="1476350" y="3029803"/>
                </a:cubicBezTo>
                <a:cubicBezTo>
                  <a:pt x="1487723" y="3129886"/>
                  <a:pt x="1533216" y="3134436"/>
                  <a:pt x="1585532" y="313898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TextBox 42"/>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2033260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74638"/>
            <a:ext cx="8258175" cy="654050"/>
          </a:xfrm>
        </p:spPr>
        <p:txBody>
          <a:bodyPr rtlCol="0">
            <a:normAutofit fontScale="90000"/>
          </a:bodyPr>
          <a:lstStyle/>
          <a:p>
            <a:pPr eaLnBrk="1" fontAlgn="auto" hangingPunct="1">
              <a:spcAft>
                <a:spcPts val="0"/>
              </a:spcAft>
              <a:defRPr/>
            </a:pPr>
            <a:r>
              <a:rPr lang="en-GB" dirty="0" smtClean="0"/>
              <a:t>Why Machine Learning?</a:t>
            </a:r>
          </a:p>
        </p:txBody>
      </p:sp>
      <p:sp>
        <p:nvSpPr>
          <p:cNvPr id="14339" name="Content Placeholder 2"/>
          <p:cNvSpPr>
            <a:spLocks noGrp="1"/>
          </p:cNvSpPr>
          <p:nvPr>
            <p:ph idx="1"/>
          </p:nvPr>
        </p:nvSpPr>
        <p:spPr>
          <a:xfrm>
            <a:off x="428625" y="1071563"/>
            <a:ext cx="8715375" cy="5214937"/>
          </a:xfrm>
        </p:spPr>
        <p:txBody>
          <a:bodyPr>
            <a:normAutofit/>
          </a:bodyPr>
          <a:lstStyle/>
          <a:p>
            <a:pPr algn="l" rtl="0">
              <a:lnSpc>
                <a:spcPct val="90000"/>
              </a:lnSpc>
            </a:pPr>
            <a:r>
              <a:rPr lang="en-US" sz="2400" dirty="0" smtClean="0"/>
              <a:t>Develop </a:t>
            </a:r>
            <a:r>
              <a:rPr lang="en-US" sz="2400" dirty="0"/>
              <a:t>systems that can automatically adapt and customize themselves to individual users.	</a:t>
            </a:r>
          </a:p>
          <a:p>
            <a:pPr lvl="1" algn="l" rtl="0">
              <a:lnSpc>
                <a:spcPct val="90000"/>
              </a:lnSpc>
            </a:pPr>
            <a:r>
              <a:rPr lang="en-US" sz="2000" dirty="0"/>
              <a:t>Personalized news or mail filter</a:t>
            </a:r>
          </a:p>
          <a:p>
            <a:pPr algn="l" rtl="0">
              <a:lnSpc>
                <a:spcPct val="90000"/>
              </a:lnSpc>
            </a:pPr>
            <a:r>
              <a:rPr lang="en-US" sz="2400" dirty="0" smtClean="0"/>
              <a:t>Discover </a:t>
            </a:r>
            <a:r>
              <a:rPr lang="en-US" sz="2400" dirty="0"/>
              <a:t>new knowledge from large databases (</a:t>
            </a:r>
            <a:r>
              <a:rPr lang="en-US" sz="2400" b="1" i="1" dirty="0">
                <a:solidFill>
                  <a:srgbClr val="FF3300"/>
                </a:solidFill>
              </a:rPr>
              <a:t>data mining</a:t>
            </a:r>
            <a:r>
              <a:rPr lang="en-US" sz="2400" dirty="0"/>
              <a:t>).</a:t>
            </a:r>
          </a:p>
          <a:p>
            <a:pPr lvl="1" algn="l" rtl="0">
              <a:lnSpc>
                <a:spcPct val="90000"/>
              </a:lnSpc>
            </a:pPr>
            <a:r>
              <a:rPr lang="en-US" sz="2000" dirty="0"/>
              <a:t>Market basket analysis (e.g. diapers and beer)</a:t>
            </a:r>
          </a:p>
          <a:p>
            <a:pPr marL="342900" lvl="1" indent="-342900" algn="l" rtl="0">
              <a:buFont typeface="Arial" pitchFamily="34" charset="0"/>
              <a:buChar char="•"/>
            </a:pPr>
            <a:r>
              <a:rPr lang="en-GB" sz="2400" dirty="0" smtClean="0"/>
              <a:t>Ability </a:t>
            </a:r>
            <a:r>
              <a:rPr lang="en-GB" sz="2400" dirty="0"/>
              <a:t>to mimic human and replace certain monotonous tasks - which require some intelligence. </a:t>
            </a:r>
          </a:p>
          <a:p>
            <a:pPr lvl="2" algn="l" rtl="0"/>
            <a:r>
              <a:rPr lang="en-GB" dirty="0"/>
              <a:t>like </a:t>
            </a:r>
            <a:r>
              <a:rPr lang="en-GB" dirty="0" smtClean="0"/>
              <a:t>recognizing </a:t>
            </a:r>
            <a:r>
              <a:rPr lang="en-GB" dirty="0"/>
              <a:t>handwritten </a:t>
            </a:r>
            <a:r>
              <a:rPr lang="en-GB" dirty="0" smtClean="0"/>
              <a:t>characters</a:t>
            </a:r>
          </a:p>
          <a:p>
            <a:pPr marL="342900" lvl="1" indent="-342900" algn="l" rtl="0">
              <a:buFont typeface="Arial" pitchFamily="34" charset="0"/>
              <a:buChar char="•"/>
            </a:pPr>
            <a:r>
              <a:rPr lang="en-US" sz="2400" dirty="0"/>
              <a:t>Develop systems that are too difficult/expensive to construct manually because they require specific detailed skills or knowledge tuned to a specific task (knowledge engineering bottleneck).</a:t>
            </a:r>
          </a:p>
          <a:p>
            <a:pPr lvl="2" algn="l" rtl="0"/>
            <a:endParaRPr lang="en-GB" dirty="0"/>
          </a:p>
          <a:p>
            <a:pPr lvl="1" algn="l" rtl="0" eaLnBrk="1" hangingPunct="1"/>
            <a:endParaRPr lang="en-GB" dirty="0" smtClean="0"/>
          </a:p>
        </p:txBody>
      </p:sp>
      <p:sp>
        <p:nvSpPr>
          <p:cNvPr id="5" name="Slide Number Placeholder 4"/>
          <p:cNvSpPr>
            <a:spLocks noGrp="1"/>
          </p:cNvSpPr>
          <p:nvPr>
            <p:ph type="sldNum" sz="quarter" idx="11"/>
          </p:nvPr>
        </p:nvSpPr>
        <p:spPr/>
        <p:txBody>
          <a:bodyPr/>
          <a:lstStyle/>
          <a:p>
            <a:pPr>
              <a:defRPr/>
            </a:pPr>
            <a:fld id="{50468617-FDF4-48B7-9EBE-D25F2AE71AC6}" type="slidenum">
              <a:rPr lang="en-GB"/>
              <a:pPr>
                <a:defRPr/>
              </a:pPr>
              <a:t>4</a:t>
            </a:fld>
            <a:endParaRPr lang="en-GB" dirty="0"/>
          </a:p>
        </p:txBody>
      </p:sp>
    </p:spTree>
    <p:extLst>
      <p:ext uri="{BB962C8B-B14F-4D97-AF65-F5344CB8AC3E}">
        <p14:creationId xmlns:p14="http://schemas.microsoft.com/office/powerpoint/2010/main" val="9271159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a:t>The </a:t>
            </a:r>
            <a:r>
              <a:rPr lang="en-US" dirty="0" smtClean="0"/>
              <a:t>Non-linearly </a:t>
            </a:r>
            <a:r>
              <a:rPr lang="en-US" dirty="0"/>
              <a:t>separable case</a:t>
            </a:r>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3254606" y="2918273"/>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5147931" y="3973401"/>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4403724" y="4814879"/>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5297028" y="3136662"/>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4635053" y="4329263"/>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4935078" y="3597037"/>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5105399" y="4727031"/>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4368551" y="2300787"/>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6007192" y="3835720"/>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5299167" y="5151758"/>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5014546" y="3134351"/>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4714967" y="4758594"/>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5870413" y="5102586"/>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4145850" y="3588490"/>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4783265" y="419385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3212934" y="2243524"/>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3969363" y="2901319"/>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5380302" y="3848907"/>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5272914" y="4753684"/>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4970854" y="238397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5859241" y="4391635"/>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4946226" y="2813697"/>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5234004" y="444928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5087159" y="5330175"/>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4579039" y="3802982"/>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4369793" y="5199938"/>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3873203" y="2206812"/>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4194798" y="4021214"/>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5576557" y="3250804"/>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3540267" y="2530630"/>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3170564" y="3481517"/>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5278592" y="5368509"/>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3478264" y="227347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4918424" y="499809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2" name="Oval 41"/>
          <p:cNvSpPr/>
          <p:nvPr/>
        </p:nvSpPr>
        <p:spPr>
          <a:xfrm>
            <a:off x="3525326" y="2529063"/>
            <a:ext cx="2198802" cy="20953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TextBox 42"/>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752508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Lazy Learners</a:t>
            </a:r>
            <a:endParaRPr lang="he-IL" dirty="0"/>
          </a:p>
        </p:txBody>
      </p:sp>
      <p:sp>
        <p:nvSpPr>
          <p:cNvPr id="3" name="Content Placeholder 2"/>
          <p:cNvSpPr>
            <a:spLocks noGrp="1"/>
          </p:cNvSpPr>
          <p:nvPr>
            <p:ph idx="1"/>
          </p:nvPr>
        </p:nvSpPr>
        <p:spPr/>
        <p:txBody>
          <a:bodyPr/>
          <a:lstStyle/>
          <a:p>
            <a:pPr algn="l" rtl="0"/>
            <a:r>
              <a:rPr lang="en-US" dirty="0" smtClean="0"/>
              <a:t>Generalization </a:t>
            </a:r>
            <a:r>
              <a:rPr lang="en-US" dirty="0"/>
              <a:t>beyond the training data is delayed until a </a:t>
            </a:r>
            <a:r>
              <a:rPr lang="en-US" dirty="0" smtClean="0"/>
              <a:t>new instance </a:t>
            </a:r>
            <a:r>
              <a:rPr lang="en-US" dirty="0"/>
              <a:t>is </a:t>
            </a:r>
            <a:r>
              <a:rPr lang="en-US" dirty="0" smtClean="0"/>
              <a:t>provided </a:t>
            </a:r>
            <a:r>
              <a:rPr lang="en-US" dirty="0"/>
              <a:t>to the system</a:t>
            </a:r>
            <a:endParaRPr lang="he-IL" dirty="0"/>
          </a:p>
        </p:txBody>
      </p:sp>
      <p:sp>
        <p:nvSpPr>
          <p:cNvPr id="4" name="Content Placeholder 2"/>
          <p:cNvSpPr txBox="1">
            <a:spLocks/>
          </p:cNvSpPr>
          <p:nvPr/>
        </p:nvSpPr>
        <p:spPr>
          <a:xfrm>
            <a:off x="457200" y="5700389"/>
            <a:ext cx="8229600" cy="1257003"/>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rtl="0"/>
            <a:endParaRPr lang="en-US" smtClean="0"/>
          </a:p>
          <a:p>
            <a:pPr lvl="1" algn="l" rtl="0"/>
            <a:endParaRPr lang="he-IL" dirty="0"/>
          </a:p>
        </p:txBody>
      </p:sp>
      <p:sp>
        <p:nvSpPr>
          <p:cNvPr id="5" name="Flowchart: Magnetic Disk 4"/>
          <p:cNvSpPr/>
          <p:nvPr/>
        </p:nvSpPr>
        <p:spPr>
          <a:xfrm>
            <a:off x="467544" y="3410986"/>
            <a:ext cx="1512168" cy="172819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Right Arrow 5"/>
          <p:cNvSpPr/>
          <p:nvPr/>
        </p:nvSpPr>
        <p:spPr>
          <a:xfrm>
            <a:off x="2123728" y="3954966"/>
            <a:ext cx="151216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34" descr="training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908" y="3529350"/>
            <a:ext cx="1728192"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7" descr="Bayes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4" y="3565566"/>
            <a:ext cx="1224136" cy="17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419872" y="5281115"/>
            <a:ext cx="2376264" cy="369332"/>
          </a:xfrm>
          <a:prstGeom prst="rect">
            <a:avLst/>
          </a:prstGeom>
          <a:noFill/>
        </p:spPr>
        <p:txBody>
          <a:bodyPr wrap="square" rtlCol="1">
            <a:spAutoFit/>
          </a:bodyPr>
          <a:lstStyle/>
          <a:p>
            <a:pPr algn="ctr" rtl="0"/>
            <a:r>
              <a:rPr lang="en-US" dirty="0" smtClean="0"/>
              <a:t>Learner</a:t>
            </a:r>
          </a:p>
        </p:txBody>
      </p:sp>
      <p:sp>
        <p:nvSpPr>
          <p:cNvPr id="10" name="TextBox 9"/>
          <p:cNvSpPr txBox="1"/>
          <p:nvPr/>
        </p:nvSpPr>
        <p:spPr>
          <a:xfrm>
            <a:off x="6588224" y="5251110"/>
            <a:ext cx="2376264" cy="369332"/>
          </a:xfrm>
          <a:prstGeom prst="rect">
            <a:avLst/>
          </a:prstGeom>
          <a:noFill/>
        </p:spPr>
        <p:txBody>
          <a:bodyPr wrap="square" rtlCol="1">
            <a:spAutoFit/>
          </a:bodyPr>
          <a:lstStyle/>
          <a:p>
            <a:pPr algn="ctr" rtl="0"/>
            <a:r>
              <a:rPr lang="en-US" dirty="0" smtClean="0"/>
              <a:t>Classifier</a:t>
            </a:r>
          </a:p>
        </p:txBody>
      </p:sp>
      <p:sp>
        <p:nvSpPr>
          <p:cNvPr id="11" name="Right Arrow 10"/>
          <p:cNvSpPr/>
          <p:nvPr/>
        </p:nvSpPr>
        <p:spPr>
          <a:xfrm>
            <a:off x="5652120" y="3915042"/>
            <a:ext cx="1512168"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889177"/>
            <a:ext cx="1504347" cy="1051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5496" y="5229200"/>
            <a:ext cx="2376264" cy="369332"/>
          </a:xfrm>
          <a:prstGeom prst="rect">
            <a:avLst/>
          </a:prstGeom>
          <a:noFill/>
        </p:spPr>
        <p:txBody>
          <a:bodyPr wrap="square" rtlCol="1">
            <a:spAutoFit/>
          </a:bodyPr>
          <a:lstStyle/>
          <a:p>
            <a:pPr algn="ctr"/>
            <a:r>
              <a:rPr lang="en-US" dirty="0" smtClean="0"/>
              <a:t>Training Set</a:t>
            </a:r>
            <a:endParaRPr lang="he-IL" dirty="0"/>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6022" y="3781814"/>
            <a:ext cx="102870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descr="C:\Users\Administrator\AppData\Local\Microsoft\Windows\Temporary Internet Files\Content.IE5\TL91YHLD\MC900383804[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089113">
            <a:off x="3299942" y="2687721"/>
            <a:ext cx="1323156" cy="158090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rot="19709440">
            <a:off x="3235441" y="3067472"/>
            <a:ext cx="1207895" cy="461665"/>
          </a:xfrm>
          <a:prstGeom prst="rect">
            <a:avLst/>
          </a:prstGeom>
          <a:noFill/>
        </p:spPr>
        <p:txBody>
          <a:bodyPr wrap="none" lIns="91440" tIns="45720" rIns="91440" bIns="45720">
            <a:spAutoFit/>
          </a:bodyPr>
          <a:lstStyle/>
          <a:p>
            <a:pPr algn="ctr"/>
            <a:r>
              <a:rPr lang="en-US" sz="2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I’m Lazy</a:t>
            </a:r>
            <a:endParaRPr lang="en-US" sz="2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67381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1" grpId="0" animBg="1"/>
      <p:bldP spid="13"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016"/>
            <a:ext cx="8229600" cy="1556792"/>
          </a:xfrm>
        </p:spPr>
        <p:txBody>
          <a:bodyPr>
            <a:normAutofit fontScale="90000"/>
          </a:bodyPr>
          <a:lstStyle/>
          <a:p>
            <a:pPr rtl="0"/>
            <a:r>
              <a:rPr lang="en-US" sz="4900" dirty="0"/>
              <a:t>Lazy </a:t>
            </a:r>
            <a:r>
              <a:rPr lang="en-US" sz="4900" dirty="0" smtClean="0"/>
              <a:t>Learners</a:t>
            </a:r>
            <a:r>
              <a:rPr lang="en-US" dirty="0" smtClean="0"/>
              <a:t/>
            </a:r>
            <a:br>
              <a:rPr lang="en-US" dirty="0" smtClean="0"/>
            </a:br>
            <a:r>
              <a:rPr lang="en-US" sz="3100" b="1" dirty="0"/>
              <a:t>Instance-based learning</a:t>
            </a:r>
            <a:r>
              <a:rPr lang="en-US" b="1" dirty="0"/>
              <a:t/>
            </a:r>
            <a:br>
              <a:rPr lang="en-US" b="1" dirty="0"/>
            </a:br>
            <a:endParaRPr lang="he-IL"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412775"/>
            <a:ext cx="1152525"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lowchart: Magnetic Disk 4"/>
          <p:cNvSpPr/>
          <p:nvPr/>
        </p:nvSpPr>
        <p:spPr>
          <a:xfrm>
            <a:off x="1907704" y="2817361"/>
            <a:ext cx="1512168" cy="172819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TextBox 5"/>
          <p:cNvSpPr txBox="1"/>
          <p:nvPr/>
        </p:nvSpPr>
        <p:spPr>
          <a:xfrm>
            <a:off x="1475656" y="4635575"/>
            <a:ext cx="2376264" cy="369332"/>
          </a:xfrm>
          <a:prstGeom prst="rect">
            <a:avLst/>
          </a:prstGeom>
          <a:noFill/>
        </p:spPr>
        <p:txBody>
          <a:bodyPr wrap="square" rtlCol="1">
            <a:spAutoFit/>
          </a:bodyPr>
          <a:lstStyle/>
          <a:p>
            <a:pPr algn="ctr"/>
            <a:r>
              <a:rPr lang="en-US" dirty="0" smtClean="0"/>
              <a:t>Training Set</a:t>
            </a:r>
            <a:endParaRPr lang="he-IL" dirty="0"/>
          </a:p>
        </p:txBody>
      </p:sp>
      <p:pic>
        <p:nvPicPr>
          <p:cNvPr id="5125" name="Picture 5" descr="C:\Users\Administrator\AppData\Local\Microsoft\Windows\Temporary Internet Files\Content.IE5\TL91YHLD\MC9004338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462" y="3140968"/>
            <a:ext cx="1828572" cy="182857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Administrator\AppData\Local\Microsoft\Windows\Temporary Internet Files\Content.IE5\TL91YHLD\MC900441523[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5573" y="2798899"/>
            <a:ext cx="187325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94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0 -2.96296E-6 L 0 0.13426 " pathEditMode="relative" rAng="0" ptsTypes="AA">
                                      <p:cBhvr>
                                        <p:cTn id="13" dur="2000" fill="hold"/>
                                        <p:tgtEl>
                                          <p:spTgt spid="4"/>
                                        </p:tgtEl>
                                        <p:attrNameLst>
                                          <p:attrName>ppt_x</p:attrName>
                                          <p:attrName>ppt_y</p:attrName>
                                        </p:attrNameLst>
                                      </p:cBhvr>
                                      <p:rCtr x="0" y="6713"/>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1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1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path" presetSubtype="0" accel="50000" decel="50000" fill="hold" nodeType="clickEffect">
                                  <p:stCondLst>
                                    <p:cond delay="0"/>
                                  </p:stCondLst>
                                  <p:childTnLst>
                                    <p:animMotion origin="layout" path="M 0.01753 -0.0493 C 0.05642 -0.0493 0.08802 -0.01111 0.08802 0.03635 C 0.08802 0.08357 0.05642 0.12199 0.01753 0.12199 C -0.02136 0.12199 -0.05278 0.08357 -0.05278 0.03635 C -0.05278 -0.01111 -0.02136 -0.0493 0.01753 -0.0493 Z " pathEditMode="relative" rAng="0" ptsTypes="fffff">
                                      <p:cBhvr>
                                        <p:cTn id="35" dur="2000" fill="hold"/>
                                        <p:tgtEl>
                                          <p:spTgt spid="5125"/>
                                        </p:tgtEl>
                                        <p:attrNameLst>
                                          <p:attrName>ppt_x</p:attrName>
                                          <p:attrName>ppt_y</p:attrName>
                                        </p:attrNameLst>
                                      </p:cBhvr>
                                      <p:rCtr x="0" y="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a:t>Lazy </a:t>
            </a:r>
            <a:r>
              <a:rPr lang="en-US" dirty="0" smtClean="0"/>
              <a:t>Learner: k-Nearest Neighbors </a:t>
            </a:r>
            <a:endParaRPr lang="en-US" dirty="0"/>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3254606" y="2918273"/>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5147931" y="3973401"/>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4403724" y="4814879"/>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5297028" y="3136662"/>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4635053" y="4329263"/>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4935078" y="3597037"/>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5105399" y="4727031"/>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4368551" y="2300787"/>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6007192" y="3835720"/>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5299167" y="5151758"/>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5014546" y="3134351"/>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4714967" y="4758594"/>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5870413" y="5102586"/>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4145850" y="3588490"/>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4783265" y="419385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3212934" y="2243524"/>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3969363" y="2901319"/>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5380302" y="3848907"/>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5272914" y="4753684"/>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4970854" y="238397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5859241" y="4391635"/>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4946226" y="2813697"/>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5234004" y="444928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5087159" y="5330175"/>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4579039" y="3802982"/>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4369793" y="5199938"/>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3873203" y="2206812"/>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4194798" y="4021214"/>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5576557" y="3250804"/>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3540267" y="2530630"/>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3170564" y="3481517"/>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5278592" y="5368509"/>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40" name="Oval 32"/>
          <p:cNvSpPr>
            <a:spLocks noChangeAspect="1" noChangeArrowheads="1"/>
          </p:cNvSpPr>
          <p:nvPr/>
        </p:nvSpPr>
        <p:spPr bwMode="auto">
          <a:xfrm rot="5895381">
            <a:off x="3478264" y="227347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4918424" y="499809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3" name="TextBox 42"/>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5" name="Oval 26"/>
          <p:cNvSpPr>
            <a:spLocks noChangeAspect="1" noChangeArrowheads="1"/>
          </p:cNvSpPr>
          <p:nvPr/>
        </p:nvSpPr>
        <p:spPr bwMode="auto">
          <a:xfrm rot="-1118274">
            <a:off x="5094286" y="3336145"/>
            <a:ext cx="168259" cy="141691"/>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cxnSp>
        <p:nvCxnSpPr>
          <p:cNvPr id="3" name="Straight Connector 2"/>
          <p:cNvCxnSpPr>
            <a:stCxn id="45" idx="0"/>
            <a:endCxn id="640026" idx="4"/>
          </p:cNvCxnSpPr>
          <p:nvPr/>
        </p:nvCxnSpPr>
        <p:spPr>
          <a:xfrm flipH="1" flipV="1">
            <a:off x="5071966" y="3208553"/>
            <a:ext cx="83809" cy="131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5209583" y="3174762"/>
            <a:ext cx="132689" cy="182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45" idx="3"/>
            <a:endCxn id="640021" idx="7"/>
          </p:cNvCxnSpPr>
          <p:nvPr/>
        </p:nvCxnSpPr>
        <p:spPr>
          <a:xfrm flipH="1">
            <a:off x="5012314" y="3473471"/>
            <a:ext cx="125743" cy="136469"/>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48064" y="2858941"/>
            <a:ext cx="828725" cy="369332"/>
          </a:xfrm>
          <a:prstGeom prst="rect">
            <a:avLst/>
          </a:prstGeom>
          <a:noFill/>
        </p:spPr>
        <p:txBody>
          <a:bodyPr wrap="square" rtlCol="1">
            <a:spAutoFit/>
          </a:bodyPr>
          <a:lstStyle/>
          <a:p>
            <a:r>
              <a:rPr lang="en-US" dirty="0" smtClean="0"/>
              <a:t>K=3</a:t>
            </a:r>
            <a:endParaRPr lang="he-IL" dirty="0"/>
          </a:p>
        </p:txBody>
      </p:sp>
      <p:sp>
        <p:nvSpPr>
          <p:cNvPr id="53" name="Oval 26"/>
          <p:cNvSpPr>
            <a:spLocks noChangeAspect="1" noChangeArrowheads="1"/>
          </p:cNvSpPr>
          <p:nvPr/>
        </p:nvSpPr>
        <p:spPr bwMode="auto">
          <a:xfrm rot="-1118274">
            <a:off x="5094000" y="3337200"/>
            <a:ext cx="168259" cy="141691"/>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59" name="Oval 26"/>
          <p:cNvSpPr>
            <a:spLocks noChangeAspect="1" noChangeArrowheads="1"/>
          </p:cNvSpPr>
          <p:nvPr/>
        </p:nvSpPr>
        <p:spPr bwMode="auto">
          <a:xfrm rot="-1118274">
            <a:off x="4518222" y="4532292"/>
            <a:ext cx="168259" cy="141691"/>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cxnSp>
        <p:nvCxnSpPr>
          <p:cNvPr id="16" name="Straight Connector 15"/>
          <p:cNvCxnSpPr>
            <a:stCxn id="59" idx="7"/>
            <a:endCxn id="640020" idx="4"/>
          </p:cNvCxnSpPr>
          <p:nvPr/>
        </p:nvCxnSpPr>
        <p:spPr>
          <a:xfrm flipV="1">
            <a:off x="4642710" y="4400701"/>
            <a:ext cx="32825" cy="135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9" idx="3"/>
            <a:endCxn id="640018" idx="7"/>
          </p:cNvCxnSpPr>
          <p:nvPr/>
        </p:nvCxnSpPr>
        <p:spPr>
          <a:xfrm flipH="1">
            <a:off x="4480960" y="4669618"/>
            <a:ext cx="81033" cy="15572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59" idx="4"/>
            <a:endCxn id="640027" idx="0"/>
          </p:cNvCxnSpPr>
          <p:nvPr/>
        </p:nvCxnSpPr>
        <p:spPr>
          <a:xfrm>
            <a:off x="4624993" y="4670268"/>
            <a:ext cx="123042" cy="903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Oval 26"/>
          <p:cNvSpPr>
            <a:spLocks noChangeAspect="1" noChangeArrowheads="1"/>
          </p:cNvSpPr>
          <p:nvPr/>
        </p:nvSpPr>
        <p:spPr bwMode="auto">
          <a:xfrm rot="-1118274">
            <a:off x="4518000" y="4532400"/>
            <a:ext cx="168259" cy="141691"/>
          </a:xfrm>
          <a:prstGeom prst="ellipse">
            <a:avLst/>
          </a:prstGeom>
          <a:solidFill>
            <a:srgbClr val="FF0000"/>
          </a:solidFill>
          <a:ln w="9525">
            <a:solidFill>
              <a:srgbClr val="FF0000"/>
            </a:solidFill>
            <a:round/>
            <a:headEnd/>
            <a:tailEnd/>
          </a:ln>
          <a:effectLst/>
          <a:extLst/>
        </p:spPr>
        <p:txBody>
          <a:bodyPr wrap="none" anchor="ctr"/>
          <a:lstStyle/>
          <a:p>
            <a:endParaRPr lang="he-IL" u="sng"/>
          </a:p>
        </p:txBody>
      </p:sp>
      <p:sp>
        <p:nvSpPr>
          <p:cNvPr id="2" name="TextBox 1"/>
          <p:cNvSpPr txBox="1"/>
          <p:nvPr/>
        </p:nvSpPr>
        <p:spPr>
          <a:xfrm>
            <a:off x="4815259" y="1278121"/>
            <a:ext cx="4349982" cy="646331"/>
          </a:xfrm>
          <a:prstGeom prst="rect">
            <a:avLst/>
          </a:prstGeom>
          <a:noFill/>
        </p:spPr>
        <p:txBody>
          <a:bodyPr wrap="square" rtlCol="1">
            <a:spAutoFit/>
          </a:bodyPr>
          <a:lstStyle/>
          <a:p>
            <a:pPr marL="285750" indent="-285750" algn="l" rtl="0">
              <a:buFont typeface="Arial" pitchFamily="34" charset="0"/>
              <a:buChar char="•"/>
            </a:pPr>
            <a:r>
              <a:rPr lang="en-US" dirty="0" smtClean="0"/>
              <a:t>What should be k?</a:t>
            </a:r>
          </a:p>
          <a:p>
            <a:pPr marL="285750" indent="-285750" algn="l" rtl="0">
              <a:buFont typeface="Arial" pitchFamily="34" charset="0"/>
              <a:buChar char="•"/>
            </a:pPr>
            <a:r>
              <a:rPr lang="en-US" dirty="0" smtClean="0"/>
              <a:t>Which distance measure should be used?</a:t>
            </a:r>
            <a:endParaRPr lang="he-IL" dirty="0"/>
          </a:p>
        </p:txBody>
      </p:sp>
    </p:spTree>
    <p:extLst>
      <p:ext uri="{BB962C8B-B14F-4D97-AF65-F5344CB8AC3E}">
        <p14:creationId xmlns:p14="http://schemas.microsoft.com/office/powerpoint/2010/main" val="549661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80">
                                          <p:stCondLst>
                                            <p:cond delay="0"/>
                                          </p:stCondLst>
                                        </p:cTn>
                                        <p:tgtEl>
                                          <p:spTgt spid="45"/>
                                        </p:tgtEl>
                                      </p:cBhvr>
                                    </p:animEffect>
                                    <p:anim calcmode="lin" valueType="num">
                                      <p:cBhvr>
                                        <p:cTn id="8"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13" dur="26">
                                          <p:stCondLst>
                                            <p:cond delay="650"/>
                                          </p:stCondLst>
                                        </p:cTn>
                                        <p:tgtEl>
                                          <p:spTgt spid="45"/>
                                        </p:tgtEl>
                                      </p:cBhvr>
                                      <p:to x="100000" y="60000"/>
                                    </p:animScale>
                                    <p:animScale>
                                      <p:cBhvr>
                                        <p:cTn id="14" dur="166" decel="50000">
                                          <p:stCondLst>
                                            <p:cond delay="676"/>
                                          </p:stCondLst>
                                        </p:cTn>
                                        <p:tgtEl>
                                          <p:spTgt spid="45"/>
                                        </p:tgtEl>
                                      </p:cBhvr>
                                      <p:to x="100000" y="100000"/>
                                    </p:animScale>
                                    <p:animScale>
                                      <p:cBhvr>
                                        <p:cTn id="15" dur="26">
                                          <p:stCondLst>
                                            <p:cond delay="1312"/>
                                          </p:stCondLst>
                                        </p:cTn>
                                        <p:tgtEl>
                                          <p:spTgt spid="45"/>
                                        </p:tgtEl>
                                      </p:cBhvr>
                                      <p:to x="100000" y="80000"/>
                                    </p:animScale>
                                    <p:animScale>
                                      <p:cBhvr>
                                        <p:cTn id="16" dur="166" decel="50000">
                                          <p:stCondLst>
                                            <p:cond delay="1338"/>
                                          </p:stCondLst>
                                        </p:cTn>
                                        <p:tgtEl>
                                          <p:spTgt spid="45"/>
                                        </p:tgtEl>
                                      </p:cBhvr>
                                      <p:to x="100000" y="100000"/>
                                    </p:animScale>
                                    <p:animScale>
                                      <p:cBhvr>
                                        <p:cTn id="17" dur="26">
                                          <p:stCondLst>
                                            <p:cond delay="1642"/>
                                          </p:stCondLst>
                                        </p:cTn>
                                        <p:tgtEl>
                                          <p:spTgt spid="45"/>
                                        </p:tgtEl>
                                      </p:cBhvr>
                                      <p:to x="100000" y="90000"/>
                                    </p:animScale>
                                    <p:animScale>
                                      <p:cBhvr>
                                        <p:cTn id="18" dur="166" decel="50000">
                                          <p:stCondLst>
                                            <p:cond delay="1668"/>
                                          </p:stCondLst>
                                        </p:cTn>
                                        <p:tgtEl>
                                          <p:spTgt spid="45"/>
                                        </p:tgtEl>
                                      </p:cBhvr>
                                      <p:to x="100000" y="100000"/>
                                    </p:animScale>
                                    <p:animScale>
                                      <p:cBhvr>
                                        <p:cTn id="19" dur="26">
                                          <p:stCondLst>
                                            <p:cond delay="1808"/>
                                          </p:stCondLst>
                                        </p:cTn>
                                        <p:tgtEl>
                                          <p:spTgt spid="45"/>
                                        </p:tgtEl>
                                      </p:cBhvr>
                                      <p:to x="100000" y="95000"/>
                                    </p:animScale>
                                    <p:animScale>
                                      <p:cBhvr>
                                        <p:cTn id="20" dur="166" decel="50000">
                                          <p:stCondLst>
                                            <p:cond delay="1834"/>
                                          </p:stCondLst>
                                        </p:cTn>
                                        <p:tgtEl>
                                          <p:spTgt spid="4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80">
                                          <p:stCondLst>
                                            <p:cond delay="0"/>
                                          </p:stCondLst>
                                        </p:cTn>
                                        <p:tgtEl>
                                          <p:spTgt spid="59"/>
                                        </p:tgtEl>
                                      </p:cBhvr>
                                    </p:animEffect>
                                    <p:anim calcmode="lin" valueType="num">
                                      <p:cBhvr>
                                        <p:cTn id="40" dur="1822"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9"/>
                                        </p:tgtEl>
                                        <p:attrNameLst>
                                          <p:attrName>ppt_y</p:attrName>
                                        </p:attrNameLst>
                                      </p:cBhvr>
                                      <p:tavLst>
                                        <p:tav tm="0" fmla="#ppt_y-sin(pi*$)/81">
                                          <p:val>
                                            <p:fltVal val="0"/>
                                          </p:val>
                                        </p:tav>
                                        <p:tav tm="100000">
                                          <p:val>
                                            <p:fltVal val="1"/>
                                          </p:val>
                                        </p:tav>
                                      </p:tavLst>
                                    </p:anim>
                                    <p:animScale>
                                      <p:cBhvr>
                                        <p:cTn id="45" dur="26">
                                          <p:stCondLst>
                                            <p:cond delay="650"/>
                                          </p:stCondLst>
                                        </p:cTn>
                                        <p:tgtEl>
                                          <p:spTgt spid="59"/>
                                        </p:tgtEl>
                                      </p:cBhvr>
                                      <p:to x="100000" y="60000"/>
                                    </p:animScale>
                                    <p:animScale>
                                      <p:cBhvr>
                                        <p:cTn id="46" dur="166" decel="50000">
                                          <p:stCondLst>
                                            <p:cond delay="676"/>
                                          </p:stCondLst>
                                        </p:cTn>
                                        <p:tgtEl>
                                          <p:spTgt spid="59"/>
                                        </p:tgtEl>
                                      </p:cBhvr>
                                      <p:to x="100000" y="100000"/>
                                    </p:animScale>
                                    <p:animScale>
                                      <p:cBhvr>
                                        <p:cTn id="47" dur="26">
                                          <p:stCondLst>
                                            <p:cond delay="1312"/>
                                          </p:stCondLst>
                                        </p:cTn>
                                        <p:tgtEl>
                                          <p:spTgt spid="59"/>
                                        </p:tgtEl>
                                      </p:cBhvr>
                                      <p:to x="100000" y="80000"/>
                                    </p:animScale>
                                    <p:animScale>
                                      <p:cBhvr>
                                        <p:cTn id="48" dur="166" decel="50000">
                                          <p:stCondLst>
                                            <p:cond delay="1338"/>
                                          </p:stCondLst>
                                        </p:cTn>
                                        <p:tgtEl>
                                          <p:spTgt spid="59"/>
                                        </p:tgtEl>
                                      </p:cBhvr>
                                      <p:to x="100000" y="100000"/>
                                    </p:animScale>
                                    <p:animScale>
                                      <p:cBhvr>
                                        <p:cTn id="49" dur="26">
                                          <p:stCondLst>
                                            <p:cond delay="1642"/>
                                          </p:stCondLst>
                                        </p:cTn>
                                        <p:tgtEl>
                                          <p:spTgt spid="59"/>
                                        </p:tgtEl>
                                      </p:cBhvr>
                                      <p:to x="100000" y="90000"/>
                                    </p:animScale>
                                    <p:animScale>
                                      <p:cBhvr>
                                        <p:cTn id="50" dur="166" decel="50000">
                                          <p:stCondLst>
                                            <p:cond delay="1668"/>
                                          </p:stCondLst>
                                        </p:cTn>
                                        <p:tgtEl>
                                          <p:spTgt spid="59"/>
                                        </p:tgtEl>
                                      </p:cBhvr>
                                      <p:to x="100000" y="100000"/>
                                    </p:animScale>
                                    <p:animScale>
                                      <p:cBhvr>
                                        <p:cTn id="51" dur="26">
                                          <p:stCondLst>
                                            <p:cond delay="1808"/>
                                          </p:stCondLst>
                                        </p:cTn>
                                        <p:tgtEl>
                                          <p:spTgt spid="59"/>
                                        </p:tgtEl>
                                      </p:cBhvr>
                                      <p:to x="100000" y="95000"/>
                                    </p:animScale>
                                    <p:animScale>
                                      <p:cBhvr>
                                        <p:cTn id="52" dur="166" decel="50000">
                                          <p:stCondLst>
                                            <p:cond delay="1834"/>
                                          </p:stCondLst>
                                        </p:cTn>
                                        <p:tgtEl>
                                          <p:spTgt spid="59"/>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9" grpId="0"/>
      <p:bldP spid="53" grpId="0" animBg="1"/>
      <p:bldP spid="59" grpId="0" animBg="1"/>
      <p:bldP spid="73" grpId="0" animBg="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Decision </a:t>
            </a:r>
            <a:r>
              <a:rPr lang="en-US" dirty="0" smtClean="0"/>
              <a:t>tree</a:t>
            </a:r>
            <a:endParaRPr lang="he-IL" dirty="0"/>
          </a:p>
        </p:txBody>
      </p:sp>
      <p:sp>
        <p:nvSpPr>
          <p:cNvPr id="3" name="Content Placeholder 2"/>
          <p:cNvSpPr>
            <a:spLocks noGrp="1"/>
          </p:cNvSpPr>
          <p:nvPr>
            <p:ph idx="1"/>
          </p:nvPr>
        </p:nvSpPr>
        <p:spPr/>
        <p:txBody>
          <a:bodyPr/>
          <a:lstStyle/>
          <a:p>
            <a:pPr lvl="1" algn="l" rtl="0"/>
            <a:r>
              <a:rPr lang="en-US" sz="1800" dirty="0" smtClean="0"/>
              <a:t>A </a:t>
            </a:r>
            <a:r>
              <a:rPr lang="en-US" sz="1800" dirty="0"/>
              <a:t>flow-chart-like tree structure</a:t>
            </a:r>
          </a:p>
          <a:p>
            <a:pPr lvl="1" algn="l" rtl="0"/>
            <a:r>
              <a:rPr lang="en-US" sz="1800" dirty="0"/>
              <a:t>Internal node denotes a test on an attribute</a:t>
            </a:r>
          </a:p>
          <a:p>
            <a:pPr lvl="1" algn="l" rtl="0"/>
            <a:r>
              <a:rPr lang="en-US" sz="1800" dirty="0"/>
              <a:t>Branch represents an outcome of the test</a:t>
            </a:r>
          </a:p>
          <a:p>
            <a:pPr lvl="1" algn="l" rtl="0"/>
            <a:r>
              <a:rPr lang="en-US" sz="1800" dirty="0"/>
              <a:t>Leaf nodes represent class labels or class distribution</a:t>
            </a:r>
          </a:p>
          <a:p>
            <a:pPr algn="l" rtl="0"/>
            <a:endParaRPr lang="he-IL"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970473"/>
            <a:ext cx="6552727" cy="368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2781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smtClean="0"/>
              <a:t>Top Down Induction of Decision Trees</a:t>
            </a:r>
            <a:endParaRPr lang="en-US" dirty="0"/>
          </a:p>
        </p:txBody>
      </p:sp>
      <p:sp>
        <p:nvSpPr>
          <p:cNvPr id="640013" name="Line 13"/>
          <p:cNvSpPr>
            <a:spLocks noChangeShapeType="1"/>
          </p:cNvSpPr>
          <p:nvPr/>
        </p:nvSpPr>
        <p:spPr bwMode="auto">
          <a:xfrm>
            <a:off x="767284" y="1561728"/>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614884" y="4914528"/>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1431090" y="2270201"/>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3324415" y="3325329"/>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2580208" y="4166807"/>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3473512" y="2488590"/>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2811537" y="3681191"/>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3111562" y="2948965"/>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3281883" y="4078959"/>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2545035" y="1652715"/>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4183676" y="3187648"/>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3475651" y="4503686"/>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3191030" y="2486279"/>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2891451" y="4110522"/>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4046897" y="4454514"/>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2322334" y="2940418"/>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2959749" y="3545783"/>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1389418" y="1595452"/>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2145847" y="2253247"/>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3556786" y="320083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3449398" y="4105612"/>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3147338" y="1735899"/>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4035725" y="3743563"/>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3122710" y="2165625"/>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3410488" y="3801209"/>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3263643" y="4682103"/>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2755523" y="3154910"/>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2546277" y="4551866"/>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2049687" y="1558740"/>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2371282" y="337314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3753041" y="2602732"/>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1716751" y="1882558"/>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1347048" y="2833445"/>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3455076" y="4720437"/>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1654748" y="1625402"/>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3094908" y="4350022"/>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3" name="TextBox 42"/>
          <p:cNvSpPr txBox="1"/>
          <p:nvPr/>
        </p:nvSpPr>
        <p:spPr>
          <a:xfrm>
            <a:off x="1140397" y="5066020"/>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829066" y="3307834"/>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9" name="Oval 7"/>
          <p:cNvSpPr>
            <a:spLocks noChangeArrowheads="1"/>
          </p:cNvSpPr>
          <p:nvPr/>
        </p:nvSpPr>
        <p:spPr bwMode="auto">
          <a:xfrm>
            <a:off x="6826126" y="981894"/>
            <a:ext cx="1223962"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0" name="Line 8"/>
          <p:cNvSpPr>
            <a:spLocks noChangeShapeType="1"/>
          </p:cNvSpPr>
          <p:nvPr/>
        </p:nvSpPr>
        <p:spPr bwMode="auto">
          <a:xfrm flipH="1">
            <a:off x="6444208" y="2132831"/>
            <a:ext cx="95818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1" name="Line 9"/>
          <p:cNvSpPr>
            <a:spLocks noChangeShapeType="1"/>
          </p:cNvSpPr>
          <p:nvPr/>
        </p:nvSpPr>
        <p:spPr bwMode="auto">
          <a:xfrm>
            <a:off x="7402388" y="2132831"/>
            <a:ext cx="647700" cy="649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 name="Text Box 33"/>
          <p:cNvSpPr txBox="1">
            <a:spLocks noChangeArrowheads="1"/>
          </p:cNvSpPr>
          <p:nvPr/>
        </p:nvSpPr>
        <p:spPr bwMode="auto">
          <a:xfrm>
            <a:off x="6761038" y="1334319"/>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Email Len</a:t>
            </a:r>
            <a:endParaRPr lang="en-US" sz="2000" dirty="0"/>
          </a:p>
        </p:txBody>
      </p:sp>
      <p:sp>
        <p:nvSpPr>
          <p:cNvPr id="53" name="Text Box 35"/>
          <p:cNvSpPr txBox="1">
            <a:spLocks noChangeArrowheads="1"/>
          </p:cNvSpPr>
          <p:nvPr/>
        </p:nvSpPr>
        <p:spPr bwMode="auto">
          <a:xfrm>
            <a:off x="6012160" y="2126097"/>
            <a:ext cx="136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&lt;1.8</a:t>
            </a:r>
            <a:endParaRPr lang="en-US" sz="2000" dirty="0"/>
          </a:p>
        </p:txBody>
      </p:sp>
      <p:sp>
        <p:nvSpPr>
          <p:cNvPr id="54" name="Text Box 36"/>
          <p:cNvSpPr txBox="1">
            <a:spLocks noChangeArrowheads="1"/>
          </p:cNvSpPr>
          <p:nvPr/>
        </p:nvSpPr>
        <p:spPr bwMode="auto">
          <a:xfrm>
            <a:off x="7308304" y="2168029"/>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≥1.8</a:t>
            </a:r>
            <a:endParaRPr lang="en-US" sz="2000" dirty="0"/>
          </a:p>
        </p:txBody>
      </p:sp>
      <p:sp>
        <p:nvSpPr>
          <p:cNvPr id="56" name="Text Box 58"/>
          <p:cNvSpPr txBox="1">
            <a:spLocks noChangeArrowheads="1"/>
          </p:cNvSpPr>
          <p:nvPr/>
        </p:nvSpPr>
        <p:spPr bwMode="auto">
          <a:xfrm>
            <a:off x="8243763" y="2996431"/>
            <a:ext cx="2665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he-IL" sz="2000"/>
          </a:p>
        </p:txBody>
      </p:sp>
      <p:sp>
        <p:nvSpPr>
          <p:cNvPr id="57" name="Rectangle 59"/>
          <p:cNvSpPr>
            <a:spLocks noChangeArrowheads="1"/>
          </p:cNvSpPr>
          <p:nvPr/>
        </p:nvSpPr>
        <p:spPr bwMode="auto">
          <a:xfrm>
            <a:off x="7308304" y="2851969"/>
            <a:ext cx="1465263" cy="400110"/>
          </a:xfrm>
          <a:prstGeom prst="rect">
            <a:avLst/>
          </a:prstGeom>
          <a:solidFill>
            <a:schemeClr val="accent1"/>
          </a:solidFill>
          <a:ln w="9525">
            <a:solidFill>
              <a:schemeClr val="tx1"/>
            </a:solidFill>
            <a:miter lim="800000"/>
            <a:headEnd/>
            <a:tailEnd/>
          </a:ln>
          <a:effectLst/>
          <a:extLst/>
        </p:spPr>
        <p:txBody>
          <a:bodyPr>
            <a:spAutoFit/>
          </a:bodyPr>
          <a:lstStyle/>
          <a:p>
            <a:pPr algn="ctr">
              <a:spcBef>
                <a:spcPct val="50000"/>
              </a:spcBef>
            </a:pPr>
            <a:r>
              <a:rPr lang="en-US" sz="2000" dirty="0" smtClean="0"/>
              <a:t>Ham</a:t>
            </a:r>
            <a:endParaRPr lang="en-US" sz="2000" dirty="0"/>
          </a:p>
        </p:txBody>
      </p:sp>
      <p:sp>
        <p:nvSpPr>
          <p:cNvPr id="58" name="Rectangle 59"/>
          <p:cNvSpPr>
            <a:spLocks noChangeArrowheads="1"/>
          </p:cNvSpPr>
          <p:nvPr/>
        </p:nvSpPr>
        <p:spPr bwMode="auto">
          <a:xfrm>
            <a:off x="5724128" y="2861816"/>
            <a:ext cx="1465263" cy="400110"/>
          </a:xfrm>
          <a:prstGeom prst="rect">
            <a:avLst/>
          </a:prstGeom>
          <a:solidFill>
            <a:srgbClr val="FF0000"/>
          </a:solidFill>
          <a:ln w="9525">
            <a:solidFill>
              <a:schemeClr val="tx1"/>
            </a:solidFill>
            <a:miter lim="800000"/>
            <a:headEnd/>
            <a:tailEnd/>
          </a:ln>
          <a:effectLst/>
          <a:extLst/>
        </p:spPr>
        <p:txBody>
          <a:bodyPr>
            <a:spAutoFit/>
          </a:bodyPr>
          <a:lstStyle/>
          <a:p>
            <a:pPr algn="ctr">
              <a:spcBef>
                <a:spcPct val="50000"/>
              </a:spcBef>
            </a:pPr>
            <a:r>
              <a:rPr lang="en-US" sz="2000" dirty="0" smtClean="0"/>
              <a:t>Spam</a:t>
            </a:r>
            <a:endParaRPr lang="en-US" sz="2000" dirty="0"/>
          </a:p>
        </p:txBody>
      </p:sp>
      <p:cxnSp>
        <p:nvCxnSpPr>
          <p:cNvPr id="3" name="Straight Connector 2"/>
          <p:cNvCxnSpPr/>
          <p:nvPr/>
        </p:nvCxnSpPr>
        <p:spPr>
          <a:xfrm>
            <a:off x="839292" y="3744328"/>
            <a:ext cx="36607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868144" y="3413623"/>
            <a:ext cx="1224136" cy="369332"/>
          </a:xfrm>
          <a:prstGeom prst="rect">
            <a:avLst/>
          </a:prstGeom>
          <a:noFill/>
        </p:spPr>
        <p:txBody>
          <a:bodyPr wrap="square" rtlCol="1">
            <a:spAutoFit/>
          </a:bodyPr>
          <a:lstStyle/>
          <a:p>
            <a:pPr algn="ctr"/>
            <a:r>
              <a:rPr lang="en-US" dirty="0" smtClean="0"/>
              <a:t>1 Error</a:t>
            </a:r>
            <a:endParaRPr lang="he-IL" dirty="0"/>
          </a:p>
        </p:txBody>
      </p:sp>
      <p:sp>
        <p:nvSpPr>
          <p:cNvPr id="60" name="TextBox 59"/>
          <p:cNvSpPr txBox="1"/>
          <p:nvPr/>
        </p:nvSpPr>
        <p:spPr>
          <a:xfrm>
            <a:off x="7380312" y="3419708"/>
            <a:ext cx="1224136" cy="369332"/>
          </a:xfrm>
          <a:prstGeom prst="rect">
            <a:avLst/>
          </a:prstGeom>
          <a:noFill/>
        </p:spPr>
        <p:txBody>
          <a:bodyPr wrap="square" rtlCol="1">
            <a:spAutoFit/>
          </a:bodyPr>
          <a:lstStyle/>
          <a:p>
            <a:pPr algn="ctr"/>
            <a:r>
              <a:rPr lang="en-US" dirty="0" smtClean="0"/>
              <a:t>8 Errors</a:t>
            </a:r>
            <a:endParaRPr lang="he-IL" dirty="0"/>
          </a:p>
        </p:txBody>
      </p:sp>
      <p:sp>
        <p:nvSpPr>
          <p:cNvPr id="2" name="TextBox 1"/>
          <p:cNvSpPr txBox="1"/>
          <p:nvPr/>
        </p:nvSpPr>
        <p:spPr>
          <a:xfrm>
            <a:off x="3629017" y="5478323"/>
            <a:ext cx="5551495" cy="830997"/>
          </a:xfrm>
          <a:prstGeom prst="rect">
            <a:avLst/>
          </a:prstGeom>
          <a:noFill/>
        </p:spPr>
        <p:txBody>
          <a:bodyPr wrap="square" rtlCol="1">
            <a:spAutoFit/>
          </a:bodyPr>
          <a:lstStyle/>
          <a:p>
            <a:pPr algn="ctr" rtl="0"/>
            <a:r>
              <a:rPr lang="en-US" sz="2400" dirty="0" smtClean="0"/>
              <a:t>A single level decision tree is also known as Decision Stump</a:t>
            </a:r>
            <a:endParaRPr lang="he-IL" sz="2400" dirty="0"/>
          </a:p>
        </p:txBody>
      </p:sp>
    </p:spTree>
    <p:extLst>
      <p:ext uri="{BB962C8B-B14F-4D97-AF65-F5344CB8AC3E}">
        <p14:creationId xmlns:p14="http://schemas.microsoft.com/office/powerpoint/2010/main" val="278056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smtClean="0"/>
              <a:t>Top Down Induction of Decision Trees</a:t>
            </a:r>
            <a:endParaRPr lang="en-US" dirty="0"/>
          </a:p>
        </p:txBody>
      </p:sp>
      <p:sp>
        <p:nvSpPr>
          <p:cNvPr id="640013" name="Line 13"/>
          <p:cNvSpPr>
            <a:spLocks noChangeShapeType="1"/>
          </p:cNvSpPr>
          <p:nvPr/>
        </p:nvSpPr>
        <p:spPr bwMode="auto">
          <a:xfrm>
            <a:off x="767284" y="1561728"/>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614884" y="4914528"/>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1431090" y="2270201"/>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3324415" y="3325329"/>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2580208" y="4166807"/>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3473512" y="2488590"/>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2811537" y="3681191"/>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3111562" y="2948965"/>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3281883" y="4078959"/>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2545035" y="1652715"/>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4183676" y="3187648"/>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3475651" y="4503686"/>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3191030" y="2486279"/>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2891451" y="4110522"/>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4046897" y="4454514"/>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2322334" y="2940418"/>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2959749" y="3545783"/>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1389418" y="1595452"/>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2145847" y="2253247"/>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3556786" y="320083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3449398" y="4105612"/>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3147338" y="1735899"/>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4035725" y="3743563"/>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3122710" y="2165625"/>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3410488" y="3801209"/>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3263643" y="4682103"/>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2755523" y="3154910"/>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2546277" y="4551866"/>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2049687" y="1558740"/>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2371282" y="337314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3753041" y="2602732"/>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1716751" y="1882558"/>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1347048" y="2833445"/>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3455076" y="4720437"/>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1654748" y="1625402"/>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3094908" y="4350022"/>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3" name="TextBox 42"/>
          <p:cNvSpPr txBox="1"/>
          <p:nvPr/>
        </p:nvSpPr>
        <p:spPr>
          <a:xfrm>
            <a:off x="1140397" y="5066020"/>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829066" y="3307834"/>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9" name="Oval 7"/>
          <p:cNvSpPr>
            <a:spLocks noChangeArrowheads="1"/>
          </p:cNvSpPr>
          <p:nvPr/>
        </p:nvSpPr>
        <p:spPr bwMode="auto">
          <a:xfrm>
            <a:off x="6826126" y="981894"/>
            <a:ext cx="1223962"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0" name="Line 8"/>
          <p:cNvSpPr>
            <a:spLocks noChangeShapeType="1"/>
          </p:cNvSpPr>
          <p:nvPr/>
        </p:nvSpPr>
        <p:spPr bwMode="auto">
          <a:xfrm flipH="1">
            <a:off x="6444208" y="2132831"/>
            <a:ext cx="95818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1" name="Line 9"/>
          <p:cNvSpPr>
            <a:spLocks noChangeShapeType="1"/>
          </p:cNvSpPr>
          <p:nvPr/>
        </p:nvSpPr>
        <p:spPr bwMode="auto">
          <a:xfrm>
            <a:off x="7402388" y="2132831"/>
            <a:ext cx="647700" cy="649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 name="Text Box 33"/>
          <p:cNvSpPr txBox="1">
            <a:spLocks noChangeArrowheads="1"/>
          </p:cNvSpPr>
          <p:nvPr/>
        </p:nvSpPr>
        <p:spPr bwMode="auto">
          <a:xfrm>
            <a:off x="6761038" y="1334319"/>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Email Len</a:t>
            </a:r>
            <a:endParaRPr lang="en-US" sz="2000" dirty="0"/>
          </a:p>
        </p:txBody>
      </p:sp>
      <p:sp>
        <p:nvSpPr>
          <p:cNvPr id="53" name="Text Box 35"/>
          <p:cNvSpPr txBox="1">
            <a:spLocks noChangeArrowheads="1"/>
          </p:cNvSpPr>
          <p:nvPr/>
        </p:nvSpPr>
        <p:spPr bwMode="auto">
          <a:xfrm>
            <a:off x="6012160" y="2126097"/>
            <a:ext cx="136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&lt;1.8</a:t>
            </a:r>
            <a:endParaRPr lang="en-US" sz="2000" dirty="0"/>
          </a:p>
        </p:txBody>
      </p:sp>
      <p:sp>
        <p:nvSpPr>
          <p:cNvPr id="54" name="Text Box 36"/>
          <p:cNvSpPr txBox="1">
            <a:spLocks noChangeArrowheads="1"/>
          </p:cNvSpPr>
          <p:nvPr/>
        </p:nvSpPr>
        <p:spPr bwMode="auto">
          <a:xfrm>
            <a:off x="7308304" y="2168029"/>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≥1.8</a:t>
            </a:r>
            <a:endParaRPr lang="en-US" sz="2000" dirty="0"/>
          </a:p>
        </p:txBody>
      </p:sp>
      <p:sp>
        <p:nvSpPr>
          <p:cNvPr id="56" name="Text Box 58"/>
          <p:cNvSpPr txBox="1">
            <a:spLocks noChangeArrowheads="1"/>
          </p:cNvSpPr>
          <p:nvPr/>
        </p:nvSpPr>
        <p:spPr bwMode="auto">
          <a:xfrm>
            <a:off x="8243763" y="2996431"/>
            <a:ext cx="2665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he-IL" sz="2000"/>
          </a:p>
        </p:txBody>
      </p:sp>
      <p:sp>
        <p:nvSpPr>
          <p:cNvPr id="57" name="Rectangle 59"/>
          <p:cNvSpPr>
            <a:spLocks noChangeArrowheads="1"/>
          </p:cNvSpPr>
          <p:nvPr/>
        </p:nvSpPr>
        <p:spPr bwMode="auto">
          <a:xfrm>
            <a:off x="7308304" y="2851969"/>
            <a:ext cx="1465263" cy="400110"/>
          </a:xfrm>
          <a:prstGeom prst="rect">
            <a:avLst/>
          </a:prstGeom>
          <a:solidFill>
            <a:schemeClr val="accent1"/>
          </a:solidFill>
          <a:ln w="9525">
            <a:solidFill>
              <a:schemeClr val="tx1"/>
            </a:solidFill>
            <a:miter lim="800000"/>
            <a:headEnd/>
            <a:tailEnd/>
          </a:ln>
          <a:effectLst/>
          <a:extLst/>
        </p:spPr>
        <p:txBody>
          <a:bodyPr>
            <a:spAutoFit/>
          </a:bodyPr>
          <a:lstStyle/>
          <a:p>
            <a:pPr algn="ctr">
              <a:spcBef>
                <a:spcPct val="50000"/>
              </a:spcBef>
            </a:pPr>
            <a:r>
              <a:rPr lang="en-US" sz="2000" dirty="0" smtClean="0"/>
              <a:t>Ham</a:t>
            </a:r>
            <a:endParaRPr lang="en-US" sz="2000" dirty="0"/>
          </a:p>
        </p:txBody>
      </p:sp>
      <p:sp>
        <p:nvSpPr>
          <p:cNvPr id="58" name="Rectangle 59"/>
          <p:cNvSpPr>
            <a:spLocks noChangeArrowheads="1"/>
          </p:cNvSpPr>
          <p:nvPr/>
        </p:nvSpPr>
        <p:spPr bwMode="auto">
          <a:xfrm>
            <a:off x="5724128" y="2861816"/>
            <a:ext cx="1465263" cy="400110"/>
          </a:xfrm>
          <a:prstGeom prst="rect">
            <a:avLst/>
          </a:prstGeom>
          <a:solidFill>
            <a:srgbClr val="FF0000"/>
          </a:solidFill>
          <a:ln w="9525">
            <a:solidFill>
              <a:schemeClr val="tx1"/>
            </a:solidFill>
            <a:miter lim="800000"/>
            <a:headEnd/>
            <a:tailEnd/>
          </a:ln>
          <a:effectLst/>
          <a:extLst/>
        </p:spPr>
        <p:txBody>
          <a:bodyPr>
            <a:spAutoFit/>
          </a:bodyPr>
          <a:lstStyle/>
          <a:p>
            <a:pPr algn="ctr">
              <a:spcBef>
                <a:spcPct val="50000"/>
              </a:spcBef>
            </a:pPr>
            <a:r>
              <a:rPr lang="en-US" sz="2000" dirty="0" smtClean="0"/>
              <a:t>Spam</a:t>
            </a:r>
            <a:endParaRPr lang="en-US" sz="2000" dirty="0"/>
          </a:p>
        </p:txBody>
      </p:sp>
      <p:sp>
        <p:nvSpPr>
          <p:cNvPr id="4" name="TextBox 3"/>
          <p:cNvSpPr txBox="1"/>
          <p:nvPr/>
        </p:nvSpPr>
        <p:spPr>
          <a:xfrm>
            <a:off x="5868144" y="3413623"/>
            <a:ext cx="1224136" cy="369332"/>
          </a:xfrm>
          <a:prstGeom prst="rect">
            <a:avLst/>
          </a:prstGeom>
          <a:noFill/>
        </p:spPr>
        <p:txBody>
          <a:bodyPr wrap="square" rtlCol="1">
            <a:spAutoFit/>
          </a:bodyPr>
          <a:lstStyle/>
          <a:p>
            <a:pPr algn="ctr"/>
            <a:r>
              <a:rPr lang="en-US" dirty="0" smtClean="0"/>
              <a:t>1 Error</a:t>
            </a:r>
            <a:endParaRPr lang="he-IL" dirty="0"/>
          </a:p>
        </p:txBody>
      </p:sp>
      <p:sp>
        <p:nvSpPr>
          <p:cNvPr id="60" name="TextBox 59"/>
          <p:cNvSpPr txBox="1"/>
          <p:nvPr/>
        </p:nvSpPr>
        <p:spPr>
          <a:xfrm>
            <a:off x="7380312" y="3419708"/>
            <a:ext cx="1224136" cy="369332"/>
          </a:xfrm>
          <a:prstGeom prst="rect">
            <a:avLst/>
          </a:prstGeom>
          <a:noFill/>
        </p:spPr>
        <p:txBody>
          <a:bodyPr wrap="square" rtlCol="1">
            <a:spAutoFit/>
          </a:bodyPr>
          <a:lstStyle/>
          <a:p>
            <a:pPr algn="ctr"/>
            <a:r>
              <a:rPr lang="en-US" dirty="0" smtClean="0"/>
              <a:t>8 Errors</a:t>
            </a:r>
            <a:endParaRPr lang="he-IL" dirty="0"/>
          </a:p>
        </p:txBody>
      </p:sp>
      <p:sp>
        <p:nvSpPr>
          <p:cNvPr id="55" name="Text Box 51"/>
          <p:cNvSpPr txBox="1">
            <a:spLocks noChangeArrowheads="1"/>
          </p:cNvSpPr>
          <p:nvPr/>
        </p:nvSpPr>
        <p:spPr bwMode="auto">
          <a:xfrm>
            <a:off x="6248400" y="6224736"/>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59" name="Oval 7"/>
          <p:cNvSpPr>
            <a:spLocks noChangeArrowheads="1"/>
          </p:cNvSpPr>
          <p:nvPr/>
        </p:nvSpPr>
        <p:spPr bwMode="auto">
          <a:xfrm>
            <a:off x="6826126" y="4006230"/>
            <a:ext cx="1223962"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61" name="Line 8"/>
          <p:cNvSpPr>
            <a:spLocks noChangeShapeType="1"/>
          </p:cNvSpPr>
          <p:nvPr/>
        </p:nvSpPr>
        <p:spPr bwMode="auto">
          <a:xfrm flipH="1">
            <a:off x="6444208" y="5157167"/>
            <a:ext cx="95818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2" name="Line 9"/>
          <p:cNvSpPr>
            <a:spLocks noChangeShapeType="1"/>
          </p:cNvSpPr>
          <p:nvPr/>
        </p:nvSpPr>
        <p:spPr bwMode="auto">
          <a:xfrm>
            <a:off x="7402388" y="5157167"/>
            <a:ext cx="647700" cy="649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 name="Text Box 33"/>
          <p:cNvSpPr txBox="1">
            <a:spLocks noChangeArrowheads="1"/>
          </p:cNvSpPr>
          <p:nvPr/>
        </p:nvSpPr>
        <p:spPr bwMode="auto">
          <a:xfrm>
            <a:off x="6761038" y="4358655"/>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New </a:t>
            </a:r>
            <a:r>
              <a:rPr lang="en-US" sz="2000" dirty="0" err="1" smtClean="0"/>
              <a:t>Recip</a:t>
            </a:r>
            <a:endParaRPr lang="en-US" sz="2000" dirty="0"/>
          </a:p>
        </p:txBody>
      </p:sp>
      <p:sp>
        <p:nvSpPr>
          <p:cNvPr id="64" name="Text Box 35"/>
          <p:cNvSpPr txBox="1">
            <a:spLocks noChangeArrowheads="1"/>
          </p:cNvSpPr>
          <p:nvPr/>
        </p:nvSpPr>
        <p:spPr bwMode="auto">
          <a:xfrm>
            <a:off x="6012160" y="5150433"/>
            <a:ext cx="136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&lt;2.3</a:t>
            </a:r>
            <a:endParaRPr lang="en-US" sz="2000" dirty="0"/>
          </a:p>
        </p:txBody>
      </p:sp>
      <p:sp>
        <p:nvSpPr>
          <p:cNvPr id="65" name="Text Box 36"/>
          <p:cNvSpPr txBox="1">
            <a:spLocks noChangeArrowheads="1"/>
          </p:cNvSpPr>
          <p:nvPr/>
        </p:nvSpPr>
        <p:spPr bwMode="auto">
          <a:xfrm>
            <a:off x="7308304" y="5192365"/>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≥2.3</a:t>
            </a:r>
            <a:endParaRPr lang="en-US" sz="2000" dirty="0"/>
          </a:p>
        </p:txBody>
      </p:sp>
      <p:sp>
        <p:nvSpPr>
          <p:cNvPr id="66" name="Rectangle 59"/>
          <p:cNvSpPr>
            <a:spLocks noChangeArrowheads="1"/>
          </p:cNvSpPr>
          <p:nvPr/>
        </p:nvSpPr>
        <p:spPr bwMode="auto">
          <a:xfrm>
            <a:off x="7308304" y="5876305"/>
            <a:ext cx="1465263" cy="400110"/>
          </a:xfrm>
          <a:prstGeom prst="rect">
            <a:avLst/>
          </a:prstGeom>
          <a:solidFill>
            <a:schemeClr val="accent1"/>
          </a:solidFill>
          <a:ln w="9525">
            <a:solidFill>
              <a:schemeClr val="tx1"/>
            </a:solidFill>
            <a:miter lim="800000"/>
            <a:headEnd/>
            <a:tailEnd/>
          </a:ln>
          <a:effectLst/>
          <a:extLst/>
        </p:spPr>
        <p:txBody>
          <a:bodyPr>
            <a:spAutoFit/>
          </a:bodyPr>
          <a:lstStyle/>
          <a:p>
            <a:pPr algn="ctr">
              <a:spcBef>
                <a:spcPct val="50000"/>
              </a:spcBef>
            </a:pPr>
            <a:r>
              <a:rPr lang="en-US" sz="2000" dirty="0" smtClean="0"/>
              <a:t>Ham</a:t>
            </a:r>
            <a:endParaRPr lang="en-US" sz="2000" dirty="0"/>
          </a:p>
        </p:txBody>
      </p:sp>
      <p:sp>
        <p:nvSpPr>
          <p:cNvPr id="67" name="Rectangle 59"/>
          <p:cNvSpPr>
            <a:spLocks noChangeArrowheads="1"/>
          </p:cNvSpPr>
          <p:nvPr/>
        </p:nvSpPr>
        <p:spPr bwMode="auto">
          <a:xfrm>
            <a:off x="5724128" y="5886152"/>
            <a:ext cx="1465263" cy="400110"/>
          </a:xfrm>
          <a:prstGeom prst="rect">
            <a:avLst/>
          </a:prstGeom>
          <a:solidFill>
            <a:srgbClr val="FF0000"/>
          </a:solidFill>
          <a:ln w="9525">
            <a:solidFill>
              <a:schemeClr val="tx1"/>
            </a:solidFill>
            <a:miter lim="800000"/>
            <a:headEnd/>
            <a:tailEnd/>
          </a:ln>
          <a:effectLst/>
          <a:extLst/>
        </p:spPr>
        <p:txBody>
          <a:bodyPr>
            <a:spAutoFit/>
          </a:bodyPr>
          <a:lstStyle/>
          <a:p>
            <a:pPr algn="ctr">
              <a:spcBef>
                <a:spcPct val="50000"/>
              </a:spcBef>
            </a:pPr>
            <a:r>
              <a:rPr lang="en-US" sz="2000" dirty="0" smtClean="0"/>
              <a:t>Spam</a:t>
            </a:r>
            <a:endParaRPr lang="en-US" sz="2000" dirty="0"/>
          </a:p>
        </p:txBody>
      </p:sp>
      <p:sp>
        <p:nvSpPr>
          <p:cNvPr id="68" name="TextBox 67"/>
          <p:cNvSpPr txBox="1"/>
          <p:nvPr/>
        </p:nvSpPr>
        <p:spPr>
          <a:xfrm>
            <a:off x="5868144" y="6437959"/>
            <a:ext cx="1224136" cy="369332"/>
          </a:xfrm>
          <a:prstGeom prst="rect">
            <a:avLst/>
          </a:prstGeom>
          <a:noFill/>
        </p:spPr>
        <p:txBody>
          <a:bodyPr wrap="square" rtlCol="1">
            <a:spAutoFit/>
          </a:bodyPr>
          <a:lstStyle/>
          <a:p>
            <a:pPr algn="ctr"/>
            <a:r>
              <a:rPr lang="en-US" dirty="0" smtClean="0"/>
              <a:t>4 Errors</a:t>
            </a:r>
            <a:endParaRPr lang="he-IL" dirty="0"/>
          </a:p>
        </p:txBody>
      </p:sp>
      <p:sp>
        <p:nvSpPr>
          <p:cNvPr id="69" name="TextBox 68"/>
          <p:cNvSpPr txBox="1"/>
          <p:nvPr/>
        </p:nvSpPr>
        <p:spPr>
          <a:xfrm>
            <a:off x="7380312" y="6444044"/>
            <a:ext cx="1224136" cy="369332"/>
          </a:xfrm>
          <a:prstGeom prst="rect">
            <a:avLst/>
          </a:prstGeom>
          <a:noFill/>
        </p:spPr>
        <p:txBody>
          <a:bodyPr wrap="square" rtlCol="1">
            <a:spAutoFit/>
          </a:bodyPr>
          <a:lstStyle/>
          <a:p>
            <a:pPr algn="ctr"/>
            <a:r>
              <a:rPr lang="en-US" dirty="0" smtClean="0"/>
              <a:t>11 Errors</a:t>
            </a:r>
            <a:endParaRPr lang="he-IL" dirty="0"/>
          </a:p>
        </p:txBody>
      </p:sp>
      <p:cxnSp>
        <p:nvCxnSpPr>
          <p:cNvPr id="5" name="Straight Connector 4"/>
          <p:cNvCxnSpPr/>
          <p:nvPr/>
        </p:nvCxnSpPr>
        <p:spPr>
          <a:xfrm flipV="1">
            <a:off x="2699792" y="1592958"/>
            <a:ext cx="0" cy="32845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41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smtClean="0"/>
              <a:t>Top Down Induction of Decision Trees</a:t>
            </a:r>
            <a:endParaRPr lang="en-US" dirty="0"/>
          </a:p>
        </p:txBody>
      </p:sp>
      <p:sp>
        <p:nvSpPr>
          <p:cNvPr id="640013" name="Line 13"/>
          <p:cNvSpPr>
            <a:spLocks noChangeShapeType="1"/>
          </p:cNvSpPr>
          <p:nvPr/>
        </p:nvSpPr>
        <p:spPr bwMode="auto">
          <a:xfrm>
            <a:off x="767284" y="1561728"/>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614884" y="4914528"/>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1431090" y="2270201"/>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3324415" y="3325329"/>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2580208" y="4166807"/>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3473512" y="2488590"/>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2811537" y="3681191"/>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3111562" y="2948965"/>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3281883" y="4078959"/>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2545035" y="1652715"/>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4183676" y="3187648"/>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3475651" y="4503686"/>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3191030" y="2486279"/>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2891451" y="4110522"/>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4046897" y="4454514"/>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2322334" y="2940418"/>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2959749" y="3545783"/>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1389418" y="1595452"/>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2145847" y="2253247"/>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3556786" y="320083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3449398" y="4105612"/>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3147338" y="1735899"/>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4035725" y="3743563"/>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3122710" y="2165625"/>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3410488" y="3801209"/>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3263643" y="4682103"/>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2755523" y="3154910"/>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2546277" y="4551866"/>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2049687" y="1558740"/>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2371282" y="337314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3753041" y="2602732"/>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1716751" y="1882558"/>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1347048" y="2833445"/>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3455076" y="4720437"/>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1654748" y="1625402"/>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3094908" y="4350022"/>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3" name="TextBox 42"/>
          <p:cNvSpPr txBox="1"/>
          <p:nvPr/>
        </p:nvSpPr>
        <p:spPr>
          <a:xfrm>
            <a:off x="1140397" y="5066020"/>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829066" y="3307834"/>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9" name="Oval 7"/>
          <p:cNvSpPr>
            <a:spLocks noChangeArrowheads="1"/>
          </p:cNvSpPr>
          <p:nvPr/>
        </p:nvSpPr>
        <p:spPr bwMode="auto">
          <a:xfrm>
            <a:off x="6826126" y="981894"/>
            <a:ext cx="1223962"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0" name="Line 8"/>
          <p:cNvSpPr>
            <a:spLocks noChangeShapeType="1"/>
          </p:cNvSpPr>
          <p:nvPr/>
        </p:nvSpPr>
        <p:spPr bwMode="auto">
          <a:xfrm flipH="1">
            <a:off x="6444208" y="2132831"/>
            <a:ext cx="95818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1" name="Line 9"/>
          <p:cNvSpPr>
            <a:spLocks noChangeShapeType="1"/>
          </p:cNvSpPr>
          <p:nvPr/>
        </p:nvSpPr>
        <p:spPr bwMode="auto">
          <a:xfrm>
            <a:off x="7402388" y="2132831"/>
            <a:ext cx="647700" cy="649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 name="Text Box 33"/>
          <p:cNvSpPr txBox="1">
            <a:spLocks noChangeArrowheads="1"/>
          </p:cNvSpPr>
          <p:nvPr/>
        </p:nvSpPr>
        <p:spPr bwMode="auto">
          <a:xfrm>
            <a:off x="6761038" y="1334319"/>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Email Len</a:t>
            </a:r>
            <a:endParaRPr lang="en-US" sz="2000" dirty="0"/>
          </a:p>
        </p:txBody>
      </p:sp>
      <p:sp>
        <p:nvSpPr>
          <p:cNvPr id="53" name="Text Box 35"/>
          <p:cNvSpPr txBox="1">
            <a:spLocks noChangeArrowheads="1"/>
          </p:cNvSpPr>
          <p:nvPr/>
        </p:nvSpPr>
        <p:spPr bwMode="auto">
          <a:xfrm>
            <a:off x="6012160" y="2126097"/>
            <a:ext cx="136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&lt;1.8</a:t>
            </a:r>
            <a:endParaRPr lang="en-US" sz="2000" dirty="0"/>
          </a:p>
        </p:txBody>
      </p:sp>
      <p:sp>
        <p:nvSpPr>
          <p:cNvPr id="54" name="Text Box 36"/>
          <p:cNvSpPr txBox="1">
            <a:spLocks noChangeArrowheads="1"/>
          </p:cNvSpPr>
          <p:nvPr/>
        </p:nvSpPr>
        <p:spPr bwMode="auto">
          <a:xfrm>
            <a:off x="7308304" y="2168029"/>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≥1.8</a:t>
            </a:r>
            <a:endParaRPr lang="en-US" sz="2000" dirty="0"/>
          </a:p>
        </p:txBody>
      </p:sp>
      <p:sp>
        <p:nvSpPr>
          <p:cNvPr id="56" name="Text Box 58"/>
          <p:cNvSpPr txBox="1">
            <a:spLocks noChangeArrowheads="1"/>
          </p:cNvSpPr>
          <p:nvPr/>
        </p:nvSpPr>
        <p:spPr bwMode="auto">
          <a:xfrm>
            <a:off x="8243763" y="2996431"/>
            <a:ext cx="2665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he-IL" sz="2000"/>
          </a:p>
        </p:txBody>
      </p:sp>
      <p:sp>
        <p:nvSpPr>
          <p:cNvPr id="57" name="Rectangle 59"/>
          <p:cNvSpPr>
            <a:spLocks noChangeArrowheads="1"/>
          </p:cNvSpPr>
          <p:nvPr/>
        </p:nvSpPr>
        <p:spPr bwMode="auto">
          <a:xfrm>
            <a:off x="7308304" y="2851969"/>
            <a:ext cx="1465263" cy="400110"/>
          </a:xfrm>
          <a:prstGeom prst="rect">
            <a:avLst/>
          </a:prstGeom>
          <a:solidFill>
            <a:schemeClr val="accent1"/>
          </a:solidFill>
          <a:ln w="9525">
            <a:solidFill>
              <a:schemeClr val="tx1"/>
            </a:solidFill>
            <a:miter lim="800000"/>
            <a:headEnd/>
            <a:tailEnd/>
          </a:ln>
          <a:effectLst/>
          <a:extLst/>
        </p:spPr>
        <p:txBody>
          <a:bodyPr>
            <a:spAutoFit/>
          </a:bodyPr>
          <a:lstStyle/>
          <a:p>
            <a:pPr algn="ctr">
              <a:spcBef>
                <a:spcPct val="50000"/>
              </a:spcBef>
            </a:pPr>
            <a:r>
              <a:rPr lang="en-US" sz="2000" dirty="0" smtClean="0"/>
              <a:t>Ham</a:t>
            </a:r>
            <a:endParaRPr lang="en-US" sz="2000" dirty="0"/>
          </a:p>
        </p:txBody>
      </p:sp>
      <p:sp>
        <p:nvSpPr>
          <p:cNvPr id="58" name="Rectangle 59"/>
          <p:cNvSpPr>
            <a:spLocks noChangeArrowheads="1"/>
          </p:cNvSpPr>
          <p:nvPr/>
        </p:nvSpPr>
        <p:spPr bwMode="auto">
          <a:xfrm>
            <a:off x="5724128" y="2861816"/>
            <a:ext cx="1465263" cy="400110"/>
          </a:xfrm>
          <a:prstGeom prst="rect">
            <a:avLst/>
          </a:prstGeom>
          <a:solidFill>
            <a:srgbClr val="FF0000"/>
          </a:solidFill>
          <a:ln w="9525">
            <a:solidFill>
              <a:schemeClr val="tx1"/>
            </a:solidFill>
            <a:miter lim="800000"/>
            <a:headEnd/>
            <a:tailEnd/>
          </a:ln>
          <a:effectLst/>
          <a:extLst/>
        </p:spPr>
        <p:txBody>
          <a:bodyPr>
            <a:spAutoFit/>
          </a:bodyPr>
          <a:lstStyle/>
          <a:p>
            <a:pPr algn="ctr">
              <a:spcBef>
                <a:spcPct val="50000"/>
              </a:spcBef>
            </a:pPr>
            <a:r>
              <a:rPr lang="en-US" sz="2000" dirty="0" smtClean="0"/>
              <a:t>Spam</a:t>
            </a:r>
            <a:endParaRPr lang="en-US" sz="2000" dirty="0"/>
          </a:p>
        </p:txBody>
      </p:sp>
      <p:sp>
        <p:nvSpPr>
          <p:cNvPr id="4" name="TextBox 3"/>
          <p:cNvSpPr txBox="1"/>
          <p:nvPr/>
        </p:nvSpPr>
        <p:spPr>
          <a:xfrm>
            <a:off x="5868144" y="3413623"/>
            <a:ext cx="1224136" cy="369332"/>
          </a:xfrm>
          <a:prstGeom prst="rect">
            <a:avLst/>
          </a:prstGeom>
          <a:noFill/>
        </p:spPr>
        <p:txBody>
          <a:bodyPr wrap="square" rtlCol="1">
            <a:spAutoFit/>
          </a:bodyPr>
          <a:lstStyle/>
          <a:p>
            <a:pPr algn="ctr"/>
            <a:r>
              <a:rPr lang="en-US" dirty="0" smtClean="0"/>
              <a:t>1 Error</a:t>
            </a:r>
            <a:endParaRPr lang="he-IL" dirty="0"/>
          </a:p>
        </p:txBody>
      </p:sp>
      <p:sp>
        <p:nvSpPr>
          <p:cNvPr id="60" name="TextBox 59"/>
          <p:cNvSpPr txBox="1"/>
          <p:nvPr/>
        </p:nvSpPr>
        <p:spPr>
          <a:xfrm>
            <a:off x="7380312" y="3419708"/>
            <a:ext cx="1224136" cy="369332"/>
          </a:xfrm>
          <a:prstGeom prst="rect">
            <a:avLst/>
          </a:prstGeom>
          <a:noFill/>
        </p:spPr>
        <p:txBody>
          <a:bodyPr wrap="square" rtlCol="1">
            <a:spAutoFit/>
          </a:bodyPr>
          <a:lstStyle/>
          <a:p>
            <a:pPr algn="ctr"/>
            <a:r>
              <a:rPr lang="en-US" dirty="0" smtClean="0"/>
              <a:t>8 Errors</a:t>
            </a:r>
            <a:endParaRPr lang="he-IL" dirty="0"/>
          </a:p>
        </p:txBody>
      </p:sp>
      <p:sp>
        <p:nvSpPr>
          <p:cNvPr id="55" name="Text Box 51"/>
          <p:cNvSpPr txBox="1">
            <a:spLocks noChangeArrowheads="1"/>
          </p:cNvSpPr>
          <p:nvPr/>
        </p:nvSpPr>
        <p:spPr bwMode="auto">
          <a:xfrm>
            <a:off x="6248400" y="6224736"/>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59" name="Oval 7"/>
          <p:cNvSpPr>
            <a:spLocks noChangeArrowheads="1"/>
          </p:cNvSpPr>
          <p:nvPr/>
        </p:nvSpPr>
        <p:spPr bwMode="auto">
          <a:xfrm>
            <a:off x="6826126" y="4006230"/>
            <a:ext cx="1223962"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61" name="Line 8"/>
          <p:cNvSpPr>
            <a:spLocks noChangeShapeType="1"/>
          </p:cNvSpPr>
          <p:nvPr/>
        </p:nvSpPr>
        <p:spPr bwMode="auto">
          <a:xfrm flipH="1">
            <a:off x="6444208" y="5157167"/>
            <a:ext cx="95818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2" name="Line 9"/>
          <p:cNvSpPr>
            <a:spLocks noChangeShapeType="1"/>
          </p:cNvSpPr>
          <p:nvPr/>
        </p:nvSpPr>
        <p:spPr bwMode="auto">
          <a:xfrm>
            <a:off x="7402388" y="5157167"/>
            <a:ext cx="647700" cy="649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 name="Text Box 33"/>
          <p:cNvSpPr txBox="1">
            <a:spLocks noChangeArrowheads="1"/>
          </p:cNvSpPr>
          <p:nvPr/>
        </p:nvSpPr>
        <p:spPr bwMode="auto">
          <a:xfrm>
            <a:off x="6761038" y="4358655"/>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New </a:t>
            </a:r>
            <a:r>
              <a:rPr lang="en-US" sz="2000" dirty="0" err="1" smtClean="0"/>
              <a:t>Recip</a:t>
            </a:r>
            <a:endParaRPr lang="en-US" sz="2000" dirty="0"/>
          </a:p>
        </p:txBody>
      </p:sp>
      <p:sp>
        <p:nvSpPr>
          <p:cNvPr id="64" name="Text Box 35"/>
          <p:cNvSpPr txBox="1">
            <a:spLocks noChangeArrowheads="1"/>
          </p:cNvSpPr>
          <p:nvPr/>
        </p:nvSpPr>
        <p:spPr bwMode="auto">
          <a:xfrm>
            <a:off x="6012160" y="5150433"/>
            <a:ext cx="136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&lt;2.3</a:t>
            </a:r>
            <a:endParaRPr lang="en-US" sz="2000" dirty="0"/>
          </a:p>
        </p:txBody>
      </p:sp>
      <p:sp>
        <p:nvSpPr>
          <p:cNvPr id="65" name="Text Box 36"/>
          <p:cNvSpPr txBox="1">
            <a:spLocks noChangeArrowheads="1"/>
          </p:cNvSpPr>
          <p:nvPr/>
        </p:nvSpPr>
        <p:spPr bwMode="auto">
          <a:xfrm>
            <a:off x="7308304" y="5192365"/>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≥2.3</a:t>
            </a:r>
            <a:endParaRPr lang="en-US" sz="2000" dirty="0"/>
          </a:p>
        </p:txBody>
      </p:sp>
      <p:sp>
        <p:nvSpPr>
          <p:cNvPr id="66" name="Rectangle 59"/>
          <p:cNvSpPr>
            <a:spLocks noChangeArrowheads="1"/>
          </p:cNvSpPr>
          <p:nvPr/>
        </p:nvSpPr>
        <p:spPr bwMode="auto">
          <a:xfrm>
            <a:off x="7308304" y="5876305"/>
            <a:ext cx="1465263" cy="400110"/>
          </a:xfrm>
          <a:prstGeom prst="rect">
            <a:avLst/>
          </a:prstGeom>
          <a:solidFill>
            <a:schemeClr val="accent1"/>
          </a:solidFill>
          <a:ln w="9525">
            <a:solidFill>
              <a:schemeClr val="tx1"/>
            </a:solidFill>
            <a:miter lim="800000"/>
            <a:headEnd/>
            <a:tailEnd/>
          </a:ln>
          <a:effectLst/>
          <a:extLst/>
        </p:spPr>
        <p:txBody>
          <a:bodyPr>
            <a:spAutoFit/>
          </a:bodyPr>
          <a:lstStyle/>
          <a:p>
            <a:pPr algn="ctr">
              <a:spcBef>
                <a:spcPct val="50000"/>
              </a:spcBef>
            </a:pPr>
            <a:r>
              <a:rPr lang="en-US" sz="2000" dirty="0" smtClean="0"/>
              <a:t>Ham</a:t>
            </a:r>
            <a:endParaRPr lang="en-US" sz="2000" dirty="0"/>
          </a:p>
        </p:txBody>
      </p:sp>
      <p:sp>
        <p:nvSpPr>
          <p:cNvPr id="67" name="Rectangle 59"/>
          <p:cNvSpPr>
            <a:spLocks noChangeArrowheads="1"/>
          </p:cNvSpPr>
          <p:nvPr/>
        </p:nvSpPr>
        <p:spPr bwMode="auto">
          <a:xfrm>
            <a:off x="5724128" y="5886152"/>
            <a:ext cx="1465263" cy="400110"/>
          </a:xfrm>
          <a:prstGeom prst="rect">
            <a:avLst/>
          </a:prstGeom>
          <a:solidFill>
            <a:srgbClr val="FF0000"/>
          </a:solidFill>
          <a:ln w="9525">
            <a:solidFill>
              <a:schemeClr val="tx1"/>
            </a:solidFill>
            <a:miter lim="800000"/>
            <a:headEnd/>
            <a:tailEnd/>
          </a:ln>
          <a:effectLst/>
          <a:extLst/>
        </p:spPr>
        <p:txBody>
          <a:bodyPr>
            <a:spAutoFit/>
          </a:bodyPr>
          <a:lstStyle/>
          <a:p>
            <a:pPr algn="ctr">
              <a:spcBef>
                <a:spcPct val="50000"/>
              </a:spcBef>
            </a:pPr>
            <a:r>
              <a:rPr lang="en-US" sz="2000" dirty="0" smtClean="0"/>
              <a:t>Spam</a:t>
            </a:r>
            <a:endParaRPr lang="en-US" sz="2000" dirty="0"/>
          </a:p>
        </p:txBody>
      </p:sp>
      <p:sp>
        <p:nvSpPr>
          <p:cNvPr id="68" name="TextBox 67"/>
          <p:cNvSpPr txBox="1"/>
          <p:nvPr/>
        </p:nvSpPr>
        <p:spPr>
          <a:xfrm>
            <a:off x="5868144" y="6437959"/>
            <a:ext cx="1224136" cy="369332"/>
          </a:xfrm>
          <a:prstGeom prst="rect">
            <a:avLst/>
          </a:prstGeom>
          <a:noFill/>
        </p:spPr>
        <p:txBody>
          <a:bodyPr wrap="square" rtlCol="1">
            <a:spAutoFit/>
          </a:bodyPr>
          <a:lstStyle/>
          <a:p>
            <a:pPr algn="ctr"/>
            <a:r>
              <a:rPr lang="en-US" dirty="0" smtClean="0"/>
              <a:t>4 Errors</a:t>
            </a:r>
            <a:endParaRPr lang="he-IL" dirty="0"/>
          </a:p>
        </p:txBody>
      </p:sp>
      <p:sp>
        <p:nvSpPr>
          <p:cNvPr id="69" name="TextBox 68"/>
          <p:cNvSpPr txBox="1"/>
          <p:nvPr/>
        </p:nvSpPr>
        <p:spPr>
          <a:xfrm>
            <a:off x="7380312" y="6444044"/>
            <a:ext cx="1224136" cy="369332"/>
          </a:xfrm>
          <a:prstGeom prst="rect">
            <a:avLst/>
          </a:prstGeom>
          <a:noFill/>
        </p:spPr>
        <p:txBody>
          <a:bodyPr wrap="square" rtlCol="1">
            <a:spAutoFit/>
          </a:bodyPr>
          <a:lstStyle/>
          <a:p>
            <a:pPr algn="ctr"/>
            <a:r>
              <a:rPr lang="en-US" dirty="0" smtClean="0"/>
              <a:t>11 Errors</a:t>
            </a:r>
            <a:endParaRPr lang="he-IL" dirty="0"/>
          </a:p>
        </p:txBody>
      </p:sp>
      <p:cxnSp>
        <p:nvCxnSpPr>
          <p:cNvPr id="5" name="Straight Connector 4"/>
          <p:cNvCxnSpPr/>
          <p:nvPr/>
        </p:nvCxnSpPr>
        <p:spPr>
          <a:xfrm flipV="1">
            <a:off x="2699792" y="1592958"/>
            <a:ext cx="0" cy="3284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868144" y="4098060"/>
            <a:ext cx="3024336" cy="252355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395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smtClean="0"/>
              <a:t>Top Down Induction of Decision Trees</a:t>
            </a:r>
            <a:endParaRPr lang="en-US" dirty="0"/>
          </a:p>
        </p:txBody>
      </p:sp>
      <p:sp>
        <p:nvSpPr>
          <p:cNvPr id="640013" name="Line 13"/>
          <p:cNvSpPr>
            <a:spLocks noChangeShapeType="1"/>
          </p:cNvSpPr>
          <p:nvPr/>
        </p:nvSpPr>
        <p:spPr bwMode="auto">
          <a:xfrm>
            <a:off x="767284" y="1561728"/>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614884" y="4914528"/>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1431090" y="2270201"/>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3324415" y="3325329"/>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2580208" y="4166807"/>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3473512" y="2488590"/>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2811537" y="3681191"/>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3111562" y="2948965"/>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3281883" y="4078959"/>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2545035" y="1652715"/>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4183676" y="3187648"/>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3475651" y="4503686"/>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3191030" y="2486279"/>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2891451" y="4110522"/>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4046897" y="4454514"/>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2322334" y="2940418"/>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2959749" y="3545783"/>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1389418" y="1595452"/>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2145847" y="2253247"/>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3556786" y="320083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3449398" y="4105612"/>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3147338" y="1735899"/>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4035725" y="3743563"/>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3122710" y="2165625"/>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3410488" y="3801209"/>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3263643" y="4682103"/>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2755523" y="3154910"/>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2546277" y="4551866"/>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2049687" y="1558740"/>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2371282" y="337314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3753041" y="2602732"/>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1716751" y="1882558"/>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1347048" y="2833445"/>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3455076" y="4720437"/>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5528320" y="3127226"/>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1654748" y="1625402"/>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3094908" y="4350022"/>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3" name="TextBox 42"/>
          <p:cNvSpPr txBox="1"/>
          <p:nvPr/>
        </p:nvSpPr>
        <p:spPr>
          <a:xfrm>
            <a:off x="1140397" y="5066020"/>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829066" y="3307834"/>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9" name="Oval 7"/>
          <p:cNvSpPr>
            <a:spLocks noChangeArrowheads="1"/>
          </p:cNvSpPr>
          <p:nvPr/>
        </p:nvSpPr>
        <p:spPr bwMode="auto">
          <a:xfrm>
            <a:off x="6106046" y="908720"/>
            <a:ext cx="1223962"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0" name="Line 8"/>
          <p:cNvSpPr>
            <a:spLocks noChangeShapeType="1"/>
          </p:cNvSpPr>
          <p:nvPr/>
        </p:nvSpPr>
        <p:spPr bwMode="auto">
          <a:xfrm flipH="1">
            <a:off x="5724128" y="2059657"/>
            <a:ext cx="95818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1" name="Line 9"/>
          <p:cNvSpPr>
            <a:spLocks noChangeShapeType="1"/>
          </p:cNvSpPr>
          <p:nvPr/>
        </p:nvSpPr>
        <p:spPr bwMode="auto">
          <a:xfrm>
            <a:off x="6682308" y="2059657"/>
            <a:ext cx="647700" cy="649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 name="Text Box 33"/>
          <p:cNvSpPr txBox="1">
            <a:spLocks noChangeArrowheads="1"/>
          </p:cNvSpPr>
          <p:nvPr/>
        </p:nvSpPr>
        <p:spPr bwMode="auto">
          <a:xfrm>
            <a:off x="6040958" y="1261145"/>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Email Len</a:t>
            </a:r>
            <a:endParaRPr lang="en-US" sz="2000" dirty="0"/>
          </a:p>
        </p:txBody>
      </p:sp>
      <p:sp>
        <p:nvSpPr>
          <p:cNvPr id="53" name="Text Box 35"/>
          <p:cNvSpPr txBox="1">
            <a:spLocks noChangeArrowheads="1"/>
          </p:cNvSpPr>
          <p:nvPr/>
        </p:nvSpPr>
        <p:spPr bwMode="auto">
          <a:xfrm>
            <a:off x="5292080" y="2052923"/>
            <a:ext cx="136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&lt;1.8</a:t>
            </a:r>
            <a:endParaRPr lang="en-US" sz="2000" dirty="0"/>
          </a:p>
        </p:txBody>
      </p:sp>
      <p:sp>
        <p:nvSpPr>
          <p:cNvPr id="54" name="Text Box 36"/>
          <p:cNvSpPr txBox="1">
            <a:spLocks noChangeArrowheads="1"/>
          </p:cNvSpPr>
          <p:nvPr/>
        </p:nvSpPr>
        <p:spPr bwMode="auto">
          <a:xfrm>
            <a:off x="6588224" y="2094855"/>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≥1.8</a:t>
            </a:r>
            <a:endParaRPr lang="en-US" sz="2000" dirty="0"/>
          </a:p>
        </p:txBody>
      </p:sp>
      <p:sp>
        <p:nvSpPr>
          <p:cNvPr id="56" name="Text Box 58"/>
          <p:cNvSpPr txBox="1">
            <a:spLocks noChangeArrowheads="1"/>
          </p:cNvSpPr>
          <p:nvPr/>
        </p:nvSpPr>
        <p:spPr bwMode="auto">
          <a:xfrm>
            <a:off x="8243763" y="2996431"/>
            <a:ext cx="2665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he-IL" sz="2000"/>
          </a:p>
        </p:txBody>
      </p:sp>
      <p:sp>
        <p:nvSpPr>
          <p:cNvPr id="58" name="Rectangle 59"/>
          <p:cNvSpPr>
            <a:spLocks noChangeArrowheads="1"/>
          </p:cNvSpPr>
          <p:nvPr/>
        </p:nvSpPr>
        <p:spPr bwMode="auto">
          <a:xfrm>
            <a:off x="5004048" y="2788642"/>
            <a:ext cx="1465263" cy="400110"/>
          </a:xfrm>
          <a:prstGeom prst="rect">
            <a:avLst/>
          </a:prstGeom>
          <a:solidFill>
            <a:srgbClr val="FF0000"/>
          </a:solidFill>
          <a:ln w="9525">
            <a:solidFill>
              <a:schemeClr val="tx1"/>
            </a:solidFill>
            <a:miter lim="800000"/>
            <a:headEnd/>
            <a:tailEnd/>
          </a:ln>
          <a:effectLst/>
          <a:extLst/>
        </p:spPr>
        <p:txBody>
          <a:bodyPr>
            <a:spAutoFit/>
          </a:bodyPr>
          <a:lstStyle/>
          <a:p>
            <a:pPr algn="ctr">
              <a:spcBef>
                <a:spcPct val="50000"/>
              </a:spcBef>
            </a:pPr>
            <a:r>
              <a:rPr lang="en-US" sz="2000" dirty="0" smtClean="0"/>
              <a:t>Spam</a:t>
            </a:r>
            <a:endParaRPr lang="en-US" sz="2000" dirty="0"/>
          </a:p>
        </p:txBody>
      </p:sp>
      <p:cxnSp>
        <p:nvCxnSpPr>
          <p:cNvPr id="3" name="Straight Connector 2"/>
          <p:cNvCxnSpPr/>
          <p:nvPr/>
        </p:nvCxnSpPr>
        <p:spPr>
          <a:xfrm>
            <a:off x="839292" y="3744328"/>
            <a:ext cx="36607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48064" y="3283818"/>
            <a:ext cx="1224136" cy="369332"/>
          </a:xfrm>
          <a:prstGeom prst="rect">
            <a:avLst/>
          </a:prstGeom>
          <a:noFill/>
        </p:spPr>
        <p:txBody>
          <a:bodyPr wrap="square" rtlCol="1">
            <a:spAutoFit/>
          </a:bodyPr>
          <a:lstStyle/>
          <a:p>
            <a:pPr algn="ctr"/>
            <a:r>
              <a:rPr lang="en-US" dirty="0" smtClean="0"/>
              <a:t>1 Error</a:t>
            </a:r>
            <a:endParaRPr lang="he-IL" dirty="0"/>
          </a:p>
        </p:txBody>
      </p:sp>
      <p:sp>
        <p:nvSpPr>
          <p:cNvPr id="55" name="Oval 7"/>
          <p:cNvSpPr>
            <a:spLocks noChangeArrowheads="1"/>
          </p:cNvSpPr>
          <p:nvPr/>
        </p:nvSpPr>
        <p:spPr bwMode="auto">
          <a:xfrm>
            <a:off x="6870427" y="2676686"/>
            <a:ext cx="1223962"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9" name="Text Box 33"/>
          <p:cNvSpPr txBox="1">
            <a:spLocks noChangeArrowheads="1"/>
          </p:cNvSpPr>
          <p:nvPr/>
        </p:nvSpPr>
        <p:spPr bwMode="auto">
          <a:xfrm>
            <a:off x="6877570" y="3030959"/>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Email Len</a:t>
            </a:r>
            <a:endParaRPr lang="en-US" sz="2000" dirty="0"/>
          </a:p>
        </p:txBody>
      </p:sp>
      <p:sp>
        <p:nvSpPr>
          <p:cNvPr id="61" name="Line 8"/>
          <p:cNvSpPr>
            <a:spLocks noChangeShapeType="1"/>
          </p:cNvSpPr>
          <p:nvPr/>
        </p:nvSpPr>
        <p:spPr bwMode="auto">
          <a:xfrm flipH="1">
            <a:off x="6516216" y="3866616"/>
            <a:ext cx="95818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2" name="Line 9"/>
          <p:cNvSpPr>
            <a:spLocks noChangeShapeType="1"/>
          </p:cNvSpPr>
          <p:nvPr/>
        </p:nvSpPr>
        <p:spPr bwMode="auto">
          <a:xfrm>
            <a:off x="7474396" y="3866616"/>
            <a:ext cx="647700" cy="649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 name="Text Box 35"/>
          <p:cNvSpPr txBox="1">
            <a:spLocks noChangeArrowheads="1"/>
          </p:cNvSpPr>
          <p:nvPr/>
        </p:nvSpPr>
        <p:spPr bwMode="auto">
          <a:xfrm>
            <a:off x="6084168" y="3859882"/>
            <a:ext cx="136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&lt;4</a:t>
            </a:r>
            <a:endParaRPr lang="en-US" sz="2000" dirty="0"/>
          </a:p>
        </p:txBody>
      </p:sp>
      <p:sp>
        <p:nvSpPr>
          <p:cNvPr id="64" name="Text Box 36"/>
          <p:cNvSpPr txBox="1">
            <a:spLocks noChangeArrowheads="1"/>
          </p:cNvSpPr>
          <p:nvPr/>
        </p:nvSpPr>
        <p:spPr bwMode="auto">
          <a:xfrm>
            <a:off x="7380312" y="3901814"/>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≥4</a:t>
            </a:r>
            <a:endParaRPr lang="en-US" sz="2000" dirty="0"/>
          </a:p>
        </p:txBody>
      </p:sp>
      <p:cxnSp>
        <p:nvCxnSpPr>
          <p:cNvPr id="65" name="Straight Connector 64"/>
          <p:cNvCxnSpPr/>
          <p:nvPr/>
        </p:nvCxnSpPr>
        <p:spPr>
          <a:xfrm>
            <a:off x="827584" y="1988840"/>
            <a:ext cx="3660700"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Rectangle 59"/>
          <p:cNvSpPr>
            <a:spLocks noChangeArrowheads="1"/>
          </p:cNvSpPr>
          <p:nvPr/>
        </p:nvSpPr>
        <p:spPr bwMode="auto">
          <a:xfrm>
            <a:off x="7380312" y="4611900"/>
            <a:ext cx="1465263" cy="400110"/>
          </a:xfrm>
          <a:prstGeom prst="rect">
            <a:avLst/>
          </a:prstGeom>
          <a:solidFill>
            <a:srgbClr val="FF0000"/>
          </a:solidFill>
          <a:ln w="9525">
            <a:solidFill>
              <a:schemeClr val="tx1"/>
            </a:solidFill>
            <a:miter lim="800000"/>
            <a:headEnd/>
            <a:tailEnd/>
          </a:ln>
          <a:effectLst/>
          <a:extLst/>
        </p:spPr>
        <p:txBody>
          <a:bodyPr>
            <a:spAutoFit/>
          </a:bodyPr>
          <a:lstStyle/>
          <a:p>
            <a:pPr algn="ctr">
              <a:spcBef>
                <a:spcPct val="50000"/>
              </a:spcBef>
            </a:pPr>
            <a:r>
              <a:rPr lang="en-US" sz="2000" dirty="0" smtClean="0"/>
              <a:t>Spam</a:t>
            </a:r>
            <a:endParaRPr lang="en-US" sz="2000" dirty="0"/>
          </a:p>
        </p:txBody>
      </p:sp>
      <p:sp>
        <p:nvSpPr>
          <p:cNvPr id="67" name="TextBox 66"/>
          <p:cNvSpPr txBox="1"/>
          <p:nvPr/>
        </p:nvSpPr>
        <p:spPr>
          <a:xfrm>
            <a:off x="7524328" y="5074726"/>
            <a:ext cx="1224136" cy="369332"/>
          </a:xfrm>
          <a:prstGeom prst="rect">
            <a:avLst/>
          </a:prstGeom>
          <a:noFill/>
        </p:spPr>
        <p:txBody>
          <a:bodyPr wrap="square" rtlCol="1">
            <a:spAutoFit/>
          </a:bodyPr>
          <a:lstStyle/>
          <a:p>
            <a:pPr algn="ctr"/>
            <a:r>
              <a:rPr lang="en-US" dirty="0" smtClean="0"/>
              <a:t>1 Error</a:t>
            </a:r>
            <a:endParaRPr lang="he-IL" dirty="0"/>
          </a:p>
        </p:txBody>
      </p:sp>
      <p:sp>
        <p:nvSpPr>
          <p:cNvPr id="68" name="Rectangle 59"/>
          <p:cNvSpPr>
            <a:spLocks noChangeArrowheads="1"/>
          </p:cNvSpPr>
          <p:nvPr/>
        </p:nvSpPr>
        <p:spPr bwMode="auto">
          <a:xfrm>
            <a:off x="5796136" y="4623707"/>
            <a:ext cx="1465263" cy="400110"/>
          </a:xfrm>
          <a:prstGeom prst="rect">
            <a:avLst/>
          </a:prstGeom>
          <a:solidFill>
            <a:schemeClr val="accent1"/>
          </a:solidFill>
          <a:ln w="9525">
            <a:solidFill>
              <a:schemeClr val="tx1"/>
            </a:solidFill>
            <a:miter lim="800000"/>
            <a:headEnd/>
            <a:tailEnd/>
          </a:ln>
          <a:effectLst/>
          <a:extLst/>
        </p:spPr>
        <p:txBody>
          <a:bodyPr>
            <a:spAutoFit/>
          </a:bodyPr>
          <a:lstStyle/>
          <a:p>
            <a:pPr algn="ctr">
              <a:spcBef>
                <a:spcPct val="50000"/>
              </a:spcBef>
            </a:pPr>
            <a:r>
              <a:rPr lang="en-US" sz="2000" dirty="0" smtClean="0"/>
              <a:t>Ham</a:t>
            </a:r>
            <a:endParaRPr lang="en-US" sz="2000" dirty="0"/>
          </a:p>
        </p:txBody>
      </p:sp>
      <p:sp>
        <p:nvSpPr>
          <p:cNvPr id="69" name="TextBox 68"/>
          <p:cNvSpPr txBox="1"/>
          <p:nvPr/>
        </p:nvSpPr>
        <p:spPr>
          <a:xfrm>
            <a:off x="5926504" y="5097666"/>
            <a:ext cx="1224136" cy="369332"/>
          </a:xfrm>
          <a:prstGeom prst="rect">
            <a:avLst/>
          </a:prstGeom>
          <a:noFill/>
        </p:spPr>
        <p:txBody>
          <a:bodyPr wrap="square" rtlCol="1">
            <a:spAutoFit/>
          </a:bodyPr>
          <a:lstStyle/>
          <a:p>
            <a:pPr algn="ctr"/>
            <a:r>
              <a:rPr lang="en-US" dirty="0" smtClean="0"/>
              <a:t>3 Errors</a:t>
            </a:r>
            <a:endParaRPr lang="he-IL" dirty="0"/>
          </a:p>
        </p:txBody>
      </p:sp>
    </p:spTree>
    <p:extLst>
      <p:ext uri="{BB962C8B-B14F-4D97-AF65-F5344CB8AC3E}">
        <p14:creationId xmlns:p14="http://schemas.microsoft.com/office/powerpoint/2010/main" val="2829601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smtClean="0"/>
              <a:t>Top Down Induction of Decision Trees</a:t>
            </a:r>
            <a:endParaRPr lang="en-US" dirty="0"/>
          </a:p>
        </p:txBody>
      </p:sp>
      <p:sp>
        <p:nvSpPr>
          <p:cNvPr id="640013" name="Line 13"/>
          <p:cNvSpPr>
            <a:spLocks noChangeShapeType="1"/>
          </p:cNvSpPr>
          <p:nvPr/>
        </p:nvSpPr>
        <p:spPr bwMode="auto">
          <a:xfrm>
            <a:off x="767284" y="1561728"/>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614884" y="4914528"/>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1431090" y="2270201"/>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3324415" y="3325329"/>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2580208" y="4166807"/>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3473512" y="2488590"/>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2811537" y="3681191"/>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3111562" y="2948965"/>
            <a:ext cx="90488" cy="88107"/>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3281883" y="4078959"/>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2545035" y="1652715"/>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4183676" y="3187648"/>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3475651" y="4503686"/>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3191030" y="2486279"/>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2891451" y="4110522"/>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4046897" y="4454514"/>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2322334" y="2940418"/>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2959749" y="3545783"/>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1389418" y="1595452"/>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2145847" y="2253247"/>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3556786" y="320083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3449398" y="4105612"/>
            <a:ext cx="88106"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3147338" y="1735899"/>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4035725" y="3743563"/>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3122710" y="2165625"/>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3410488" y="3801209"/>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3263643" y="4682103"/>
            <a:ext cx="88106"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2755523" y="3154910"/>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2546277" y="4551866"/>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2049687" y="1558740"/>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2371282" y="3373142"/>
            <a:ext cx="88107"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3753041" y="2602732"/>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1716751" y="1882558"/>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1347048" y="2833445"/>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3455076" y="4720437"/>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5528320" y="3127226"/>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1654748" y="1625402"/>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3094908" y="4350022"/>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3" name="TextBox 42"/>
          <p:cNvSpPr txBox="1"/>
          <p:nvPr/>
        </p:nvSpPr>
        <p:spPr>
          <a:xfrm>
            <a:off x="1140397" y="5066020"/>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829066" y="3307834"/>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9" name="Oval 7"/>
          <p:cNvSpPr>
            <a:spLocks noChangeArrowheads="1"/>
          </p:cNvSpPr>
          <p:nvPr/>
        </p:nvSpPr>
        <p:spPr bwMode="auto">
          <a:xfrm>
            <a:off x="6106046" y="908720"/>
            <a:ext cx="1223962"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0" name="Line 8"/>
          <p:cNvSpPr>
            <a:spLocks noChangeShapeType="1"/>
          </p:cNvSpPr>
          <p:nvPr/>
        </p:nvSpPr>
        <p:spPr bwMode="auto">
          <a:xfrm flipH="1">
            <a:off x="5724128" y="2059657"/>
            <a:ext cx="95818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1" name="Line 9"/>
          <p:cNvSpPr>
            <a:spLocks noChangeShapeType="1"/>
          </p:cNvSpPr>
          <p:nvPr/>
        </p:nvSpPr>
        <p:spPr bwMode="auto">
          <a:xfrm>
            <a:off x="6682308" y="2059657"/>
            <a:ext cx="647700" cy="649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52" name="Text Box 33"/>
          <p:cNvSpPr txBox="1">
            <a:spLocks noChangeArrowheads="1"/>
          </p:cNvSpPr>
          <p:nvPr/>
        </p:nvSpPr>
        <p:spPr bwMode="auto">
          <a:xfrm>
            <a:off x="6040958" y="1261145"/>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Email Len</a:t>
            </a:r>
            <a:endParaRPr lang="en-US" sz="2000" dirty="0"/>
          </a:p>
        </p:txBody>
      </p:sp>
      <p:sp>
        <p:nvSpPr>
          <p:cNvPr id="53" name="Text Box 35"/>
          <p:cNvSpPr txBox="1">
            <a:spLocks noChangeArrowheads="1"/>
          </p:cNvSpPr>
          <p:nvPr/>
        </p:nvSpPr>
        <p:spPr bwMode="auto">
          <a:xfrm>
            <a:off x="5292080" y="2052923"/>
            <a:ext cx="136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&lt;1.8</a:t>
            </a:r>
            <a:endParaRPr lang="en-US" sz="2000" dirty="0"/>
          </a:p>
        </p:txBody>
      </p:sp>
      <p:sp>
        <p:nvSpPr>
          <p:cNvPr id="54" name="Text Box 36"/>
          <p:cNvSpPr txBox="1">
            <a:spLocks noChangeArrowheads="1"/>
          </p:cNvSpPr>
          <p:nvPr/>
        </p:nvSpPr>
        <p:spPr bwMode="auto">
          <a:xfrm>
            <a:off x="6588224" y="2094855"/>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≥1.8</a:t>
            </a:r>
            <a:endParaRPr lang="en-US" sz="2000" dirty="0"/>
          </a:p>
        </p:txBody>
      </p:sp>
      <p:sp>
        <p:nvSpPr>
          <p:cNvPr id="56" name="Text Box 58"/>
          <p:cNvSpPr txBox="1">
            <a:spLocks noChangeArrowheads="1"/>
          </p:cNvSpPr>
          <p:nvPr/>
        </p:nvSpPr>
        <p:spPr bwMode="auto">
          <a:xfrm>
            <a:off x="8243763" y="2996431"/>
            <a:ext cx="2665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he-IL" sz="2000"/>
          </a:p>
        </p:txBody>
      </p:sp>
      <p:sp>
        <p:nvSpPr>
          <p:cNvPr id="58" name="Rectangle 59"/>
          <p:cNvSpPr>
            <a:spLocks noChangeArrowheads="1"/>
          </p:cNvSpPr>
          <p:nvPr/>
        </p:nvSpPr>
        <p:spPr bwMode="auto">
          <a:xfrm>
            <a:off x="5004048" y="2788642"/>
            <a:ext cx="1465263" cy="400110"/>
          </a:xfrm>
          <a:prstGeom prst="rect">
            <a:avLst/>
          </a:prstGeom>
          <a:solidFill>
            <a:srgbClr val="FF0000"/>
          </a:solidFill>
          <a:ln w="9525">
            <a:solidFill>
              <a:schemeClr val="tx1"/>
            </a:solidFill>
            <a:miter lim="800000"/>
            <a:headEnd/>
            <a:tailEnd/>
          </a:ln>
          <a:effectLst/>
          <a:extLst/>
        </p:spPr>
        <p:txBody>
          <a:bodyPr>
            <a:spAutoFit/>
          </a:bodyPr>
          <a:lstStyle/>
          <a:p>
            <a:pPr algn="ctr">
              <a:spcBef>
                <a:spcPct val="50000"/>
              </a:spcBef>
            </a:pPr>
            <a:r>
              <a:rPr lang="en-US" sz="2000" dirty="0" smtClean="0"/>
              <a:t>Spam</a:t>
            </a:r>
            <a:endParaRPr lang="en-US" sz="2000" dirty="0"/>
          </a:p>
        </p:txBody>
      </p:sp>
      <p:cxnSp>
        <p:nvCxnSpPr>
          <p:cNvPr id="3" name="Straight Connector 2"/>
          <p:cNvCxnSpPr/>
          <p:nvPr/>
        </p:nvCxnSpPr>
        <p:spPr>
          <a:xfrm>
            <a:off x="839292" y="3744328"/>
            <a:ext cx="366070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148064" y="3283818"/>
            <a:ext cx="1224136" cy="369332"/>
          </a:xfrm>
          <a:prstGeom prst="rect">
            <a:avLst/>
          </a:prstGeom>
          <a:noFill/>
        </p:spPr>
        <p:txBody>
          <a:bodyPr wrap="square" rtlCol="1">
            <a:spAutoFit/>
          </a:bodyPr>
          <a:lstStyle/>
          <a:p>
            <a:pPr algn="ctr"/>
            <a:r>
              <a:rPr lang="en-US" dirty="0" smtClean="0"/>
              <a:t>1 Error</a:t>
            </a:r>
            <a:endParaRPr lang="he-IL" dirty="0"/>
          </a:p>
        </p:txBody>
      </p:sp>
      <p:sp>
        <p:nvSpPr>
          <p:cNvPr id="55" name="Oval 7"/>
          <p:cNvSpPr>
            <a:spLocks noChangeArrowheads="1"/>
          </p:cNvSpPr>
          <p:nvPr/>
        </p:nvSpPr>
        <p:spPr bwMode="auto">
          <a:xfrm>
            <a:off x="6870427" y="2676686"/>
            <a:ext cx="1223962"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59" name="Text Box 33"/>
          <p:cNvSpPr txBox="1">
            <a:spLocks noChangeArrowheads="1"/>
          </p:cNvSpPr>
          <p:nvPr/>
        </p:nvSpPr>
        <p:spPr bwMode="auto">
          <a:xfrm>
            <a:off x="6877570" y="3030959"/>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Email Len</a:t>
            </a:r>
            <a:endParaRPr lang="en-US" sz="2000" dirty="0"/>
          </a:p>
        </p:txBody>
      </p:sp>
      <p:sp>
        <p:nvSpPr>
          <p:cNvPr id="61" name="Line 8"/>
          <p:cNvSpPr>
            <a:spLocks noChangeShapeType="1"/>
          </p:cNvSpPr>
          <p:nvPr/>
        </p:nvSpPr>
        <p:spPr bwMode="auto">
          <a:xfrm flipH="1">
            <a:off x="6514900" y="3866617"/>
            <a:ext cx="959495" cy="5286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2" name="Line 9"/>
          <p:cNvSpPr>
            <a:spLocks noChangeShapeType="1"/>
          </p:cNvSpPr>
          <p:nvPr/>
        </p:nvSpPr>
        <p:spPr bwMode="auto">
          <a:xfrm>
            <a:off x="7474396" y="3866616"/>
            <a:ext cx="647700" cy="649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63" name="Text Box 35"/>
          <p:cNvSpPr txBox="1">
            <a:spLocks noChangeArrowheads="1"/>
          </p:cNvSpPr>
          <p:nvPr/>
        </p:nvSpPr>
        <p:spPr bwMode="auto">
          <a:xfrm>
            <a:off x="6084168" y="3859882"/>
            <a:ext cx="136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&lt;4</a:t>
            </a:r>
            <a:endParaRPr lang="en-US" sz="2000" dirty="0"/>
          </a:p>
        </p:txBody>
      </p:sp>
      <p:sp>
        <p:nvSpPr>
          <p:cNvPr id="64" name="Text Box 36"/>
          <p:cNvSpPr txBox="1">
            <a:spLocks noChangeArrowheads="1"/>
          </p:cNvSpPr>
          <p:nvPr/>
        </p:nvSpPr>
        <p:spPr bwMode="auto">
          <a:xfrm>
            <a:off x="7380312" y="3901814"/>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≥4</a:t>
            </a:r>
            <a:endParaRPr lang="en-US" sz="2000" dirty="0"/>
          </a:p>
        </p:txBody>
      </p:sp>
      <p:cxnSp>
        <p:nvCxnSpPr>
          <p:cNvPr id="65" name="Straight Connector 64"/>
          <p:cNvCxnSpPr/>
          <p:nvPr/>
        </p:nvCxnSpPr>
        <p:spPr>
          <a:xfrm>
            <a:off x="827584" y="1988840"/>
            <a:ext cx="3660700"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Rectangle 59"/>
          <p:cNvSpPr>
            <a:spLocks noChangeArrowheads="1"/>
          </p:cNvSpPr>
          <p:nvPr/>
        </p:nvSpPr>
        <p:spPr bwMode="auto">
          <a:xfrm>
            <a:off x="7380312" y="4611900"/>
            <a:ext cx="1465263" cy="400110"/>
          </a:xfrm>
          <a:prstGeom prst="rect">
            <a:avLst/>
          </a:prstGeom>
          <a:solidFill>
            <a:srgbClr val="FF0000"/>
          </a:solidFill>
          <a:ln w="9525">
            <a:solidFill>
              <a:schemeClr val="tx1"/>
            </a:solidFill>
            <a:miter lim="800000"/>
            <a:headEnd/>
            <a:tailEnd/>
          </a:ln>
          <a:effectLst/>
          <a:extLst/>
        </p:spPr>
        <p:txBody>
          <a:bodyPr>
            <a:spAutoFit/>
          </a:bodyPr>
          <a:lstStyle/>
          <a:p>
            <a:pPr algn="ctr">
              <a:spcBef>
                <a:spcPct val="50000"/>
              </a:spcBef>
            </a:pPr>
            <a:r>
              <a:rPr lang="en-US" sz="2000" dirty="0" smtClean="0"/>
              <a:t>Spam</a:t>
            </a:r>
            <a:endParaRPr lang="en-US" sz="2000" dirty="0"/>
          </a:p>
        </p:txBody>
      </p:sp>
      <p:sp>
        <p:nvSpPr>
          <p:cNvPr id="67" name="TextBox 66"/>
          <p:cNvSpPr txBox="1"/>
          <p:nvPr/>
        </p:nvSpPr>
        <p:spPr>
          <a:xfrm>
            <a:off x="7524328" y="5074726"/>
            <a:ext cx="1224136" cy="369332"/>
          </a:xfrm>
          <a:prstGeom prst="rect">
            <a:avLst/>
          </a:prstGeom>
          <a:noFill/>
        </p:spPr>
        <p:txBody>
          <a:bodyPr wrap="square" rtlCol="1">
            <a:spAutoFit/>
          </a:bodyPr>
          <a:lstStyle/>
          <a:p>
            <a:pPr algn="ctr"/>
            <a:r>
              <a:rPr lang="en-US" dirty="0" smtClean="0"/>
              <a:t>1 Error</a:t>
            </a:r>
            <a:endParaRPr lang="he-IL" dirty="0"/>
          </a:p>
        </p:txBody>
      </p:sp>
      <p:sp>
        <p:nvSpPr>
          <p:cNvPr id="70" name="Oval 7"/>
          <p:cNvSpPr>
            <a:spLocks noChangeArrowheads="1"/>
          </p:cNvSpPr>
          <p:nvPr/>
        </p:nvSpPr>
        <p:spPr bwMode="auto">
          <a:xfrm>
            <a:off x="5934323" y="4365104"/>
            <a:ext cx="1223962" cy="11509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71" name="Text Box 33"/>
          <p:cNvSpPr txBox="1">
            <a:spLocks noChangeArrowheads="1"/>
          </p:cNvSpPr>
          <p:nvPr/>
        </p:nvSpPr>
        <p:spPr bwMode="auto">
          <a:xfrm>
            <a:off x="5868144" y="4886358"/>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New </a:t>
            </a:r>
            <a:r>
              <a:rPr lang="en-US" sz="2000" dirty="0" err="1" smtClean="0"/>
              <a:t>Recip</a:t>
            </a:r>
            <a:endParaRPr lang="en-US" sz="2000" dirty="0"/>
          </a:p>
        </p:txBody>
      </p:sp>
      <p:sp>
        <p:nvSpPr>
          <p:cNvPr id="72" name="Line 8"/>
          <p:cNvSpPr>
            <a:spLocks noChangeShapeType="1"/>
          </p:cNvSpPr>
          <p:nvPr/>
        </p:nvSpPr>
        <p:spPr bwMode="auto">
          <a:xfrm flipH="1">
            <a:off x="5580112" y="5545740"/>
            <a:ext cx="95818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3" name="Line 9"/>
          <p:cNvSpPr>
            <a:spLocks noChangeShapeType="1"/>
          </p:cNvSpPr>
          <p:nvPr/>
        </p:nvSpPr>
        <p:spPr bwMode="auto">
          <a:xfrm>
            <a:off x="6538292" y="5545740"/>
            <a:ext cx="647700" cy="649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sp>
        <p:nvSpPr>
          <p:cNvPr id="74" name="Text Box 35"/>
          <p:cNvSpPr txBox="1">
            <a:spLocks noChangeArrowheads="1"/>
          </p:cNvSpPr>
          <p:nvPr/>
        </p:nvSpPr>
        <p:spPr bwMode="auto">
          <a:xfrm>
            <a:off x="5148064" y="5539006"/>
            <a:ext cx="1366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&lt;1</a:t>
            </a:r>
            <a:endParaRPr lang="en-US" sz="2000" dirty="0"/>
          </a:p>
        </p:txBody>
      </p:sp>
      <p:sp>
        <p:nvSpPr>
          <p:cNvPr id="75" name="Text Box 36"/>
          <p:cNvSpPr txBox="1">
            <a:spLocks noChangeArrowheads="1"/>
          </p:cNvSpPr>
          <p:nvPr/>
        </p:nvSpPr>
        <p:spPr bwMode="auto">
          <a:xfrm>
            <a:off x="6444208" y="5580938"/>
            <a:ext cx="1366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000" dirty="0" smtClean="0"/>
              <a:t>≥1</a:t>
            </a:r>
            <a:endParaRPr lang="en-US" sz="2000" dirty="0"/>
          </a:p>
        </p:txBody>
      </p:sp>
      <p:sp>
        <p:nvSpPr>
          <p:cNvPr id="76" name="Rectangle 59"/>
          <p:cNvSpPr>
            <a:spLocks noChangeArrowheads="1"/>
          </p:cNvSpPr>
          <p:nvPr/>
        </p:nvSpPr>
        <p:spPr bwMode="auto">
          <a:xfrm>
            <a:off x="6444208" y="6093296"/>
            <a:ext cx="1465263" cy="400110"/>
          </a:xfrm>
          <a:prstGeom prst="rect">
            <a:avLst/>
          </a:prstGeom>
          <a:solidFill>
            <a:schemeClr val="accent1"/>
          </a:solidFill>
          <a:ln w="9525">
            <a:solidFill>
              <a:schemeClr val="tx1"/>
            </a:solidFill>
            <a:miter lim="800000"/>
            <a:headEnd/>
            <a:tailEnd/>
          </a:ln>
          <a:effectLst/>
          <a:extLst/>
        </p:spPr>
        <p:txBody>
          <a:bodyPr>
            <a:spAutoFit/>
          </a:bodyPr>
          <a:lstStyle/>
          <a:p>
            <a:pPr algn="ctr">
              <a:spcBef>
                <a:spcPct val="50000"/>
              </a:spcBef>
            </a:pPr>
            <a:r>
              <a:rPr lang="en-US" sz="2000" dirty="0" smtClean="0"/>
              <a:t>Ham</a:t>
            </a:r>
            <a:endParaRPr lang="en-US" sz="2000" dirty="0"/>
          </a:p>
        </p:txBody>
      </p:sp>
      <p:sp>
        <p:nvSpPr>
          <p:cNvPr id="77" name="TextBox 76"/>
          <p:cNvSpPr txBox="1"/>
          <p:nvPr/>
        </p:nvSpPr>
        <p:spPr>
          <a:xfrm>
            <a:off x="6588224" y="6556122"/>
            <a:ext cx="1224136" cy="369332"/>
          </a:xfrm>
          <a:prstGeom prst="rect">
            <a:avLst/>
          </a:prstGeom>
          <a:noFill/>
        </p:spPr>
        <p:txBody>
          <a:bodyPr wrap="square" rtlCol="1">
            <a:spAutoFit/>
          </a:bodyPr>
          <a:lstStyle/>
          <a:p>
            <a:pPr algn="ctr"/>
            <a:r>
              <a:rPr lang="en-US" dirty="0" smtClean="0"/>
              <a:t>1 Error</a:t>
            </a:r>
            <a:endParaRPr lang="he-IL" dirty="0"/>
          </a:p>
        </p:txBody>
      </p:sp>
      <p:sp>
        <p:nvSpPr>
          <p:cNvPr id="78" name="Rectangle 59"/>
          <p:cNvSpPr>
            <a:spLocks noChangeArrowheads="1"/>
          </p:cNvSpPr>
          <p:nvPr/>
        </p:nvSpPr>
        <p:spPr bwMode="auto">
          <a:xfrm>
            <a:off x="4860032" y="6105103"/>
            <a:ext cx="1465263" cy="400110"/>
          </a:xfrm>
          <a:prstGeom prst="rect">
            <a:avLst/>
          </a:prstGeom>
          <a:solidFill>
            <a:srgbClr val="FF0000"/>
          </a:solidFill>
          <a:ln w="9525">
            <a:solidFill>
              <a:schemeClr val="tx1"/>
            </a:solidFill>
            <a:miter lim="800000"/>
            <a:headEnd/>
            <a:tailEnd/>
          </a:ln>
          <a:effectLst/>
          <a:extLst/>
        </p:spPr>
        <p:txBody>
          <a:bodyPr>
            <a:spAutoFit/>
          </a:bodyPr>
          <a:lstStyle/>
          <a:p>
            <a:pPr algn="ctr">
              <a:spcBef>
                <a:spcPct val="50000"/>
              </a:spcBef>
            </a:pPr>
            <a:r>
              <a:rPr lang="en-US" sz="2000" dirty="0" smtClean="0"/>
              <a:t>Spam</a:t>
            </a:r>
            <a:endParaRPr lang="en-US" sz="2000" dirty="0"/>
          </a:p>
        </p:txBody>
      </p:sp>
      <p:sp>
        <p:nvSpPr>
          <p:cNvPr id="79" name="TextBox 78"/>
          <p:cNvSpPr txBox="1"/>
          <p:nvPr/>
        </p:nvSpPr>
        <p:spPr>
          <a:xfrm>
            <a:off x="4990400" y="6579062"/>
            <a:ext cx="1224136" cy="369332"/>
          </a:xfrm>
          <a:prstGeom prst="rect">
            <a:avLst/>
          </a:prstGeom>
          <a:noFill/>
        </p:spPr>
        <p:txBody>
          <a:bodyPr wrap="square" rtlCol="1">
            <a:spAutoFit/>
          </a:bodyPr>
          <a:lstStyle/>
          <a:p>
            <a:pPr algn="ctr"/>
            <a:r>
              <a:rPr lang="en-US" dirty="0" smtClean="0"/>
              <a:t>0 Errors</a:t>
            </a:r>
            <a:endParaRPr lang="he-IL" dirty="0"/>
          </a:p>
        </p:txBody>
      </p:sp>
      <p:cxnSp>
        <p:nvCxnSpPr>
          <p:cNvPr id="5" name="Straight Connector 4"/>
          <p:cNvCxnSpPr/>
          <p:nvPr/>
        </p:nvCxnSpPr>
        <p:spPr>
          <a:xfrm>
            <a:off x="1640562" y="1988840"/>
            <a:ext cx="0" cy="17637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2977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74638"/>
            <a:ext cx="8258175" cy="654050"/>
          </a:xfrm>
        </p:spPr>
        <p:txBody>
          <a:bodyPr rtlCol="0">
            <a:normAutofit fontScale="90000"/>
          </a:bodyPr>
          <a:lstStyle/>
          <a:p>
            <a:pPr eaLnBrk="1" fontAlgn="auto" hangingPunct="1">
              <a:spcAft>
                <a:spcPts val="0"/>
              </a:spcAft>
              <a:defRPr/>
            </a:pPr>
            <a:r>
              <a:rPr lang="en-GB" dirty="0" smtClean="0"/>
              <a:t>Why now?</a:t>
            </a:r>
          </a:p>
        </p:txBody>
      </p:sp>
      <p:sp>
        <p:nvSpPr>
          <p:cNvPr id="15363" name="Content Placeholder 2"/>
          <p:cNvSpPr>
            <a:spLocks noGrp="1"/>
          </p:cNvSpPr>
          <p:nvPr>
            <p:ph idx="1"/>
          </p:nvPr>
        </p:nvSpPr>
        <p:spPr>
          <a:xfrm>
            <a:off x="428625" y="1071563"/>
            <a:ext cx="8258175" cy="5214937"/>
          </a:xfrm>
        </p:spPr>
        <p:txBody>
          <a:bodyPr/>
          <a:lstStyle/>
          <a:p>
            <a:pPr algn="l" rtl="0" eaLnBrk="1" hangingPunct="1"/>
            <a:r>
              <a:rPr lang="en-GB" dirty="0" smtClean="0"/>
              <a:t>Flood of available data (especially with the advent of the Internet)</a:t>
            </a:r>
          </a:p>
          <a:p>
            <a:pPr algn="l" rtl="0" eaLnBrk="1" hangingPunct="1"/>
            <a:r>
              <a:rPr lang="en-GB" dirty="0" smtClean="0"/>
              <a:t>Increasing computational power</a:t>
            </a:r>
          </a:p>
          <a:p>
            <a:pPr algn="l" rtl="0" eaLnBrk="1" hangingPunct="1"/>
            <a:r>
              <a:rPr lang="en-GB" dirty="0" smtClean="0"/>
              <a:t>Growing progress in available algorithms and theory developed by researchers </a:t>
            </a:r>
          </a:p>
          <a:p>
            <a:pPr algn="l" rtl="0" eaLnBrk="1" hangingPunct="1"/>
            <a:r>
              <a:rPr lang="en-GB" dirty="0" smtClean="0"/>
              <a:t>Increasing support from industries</a:t>
            </a:r>
          </a:p>
          <a:p>
            <a:pPr algn="l" rtl="0" eaLnBrk="1" hangingPunct="1"/>
            <a:endParaRPr lang="en-GB" dirty="0" smtClean="0"/>
          </a:p>
        </p:txBody>
      </p:sp>
      <p:sp>
        <p:nvSpPr>
          <p:cNvPr id="5" name="Slide Number Placeholder 4"/>
          <p:cNvSpPr>
            <a:spLocks noGrp="1"/>
          </p:cNvSpPr>
          <p:nvPr>
            <p:ph type="sldNum" sz="quarter" idx="11"/>
          </p:nvPr>
        </p:nvSpPr>
        <p:spPr/>
        <p:txBody>
          <a:bodyPr/>
          <a:lstStyle/>
          <a:p>
            <a:pPr>
              <a:defRPr/>
            </a:pPr>
            <a:fld id="{5537500F-DA4A-4328-B5C3-7E3826E20C45}" type="slidenum">
              <a:rPr lang="en-GB"/>
              <a:pPr>
                <a:defRPr/>
              </a:pPr>
              <a:t>5</a:t>
            </a:fld>
            <a:endParaRPr lang="en-GB" dirty="0"/>
          </a:p>
        </p:txBody>
      </p:sp>
    </p:spTree>
    <p:extLst>
      <p:ext uri="{BB962C8B-B14F-4D97-AF65-F5344CB8AC3E}">
        <p14:creationId xmlns:p14="http://schemas.microsoft.com/office/powerpoint/2010/main" val="32259041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One?</a:t>
            </a:r>
            <a:endParaRPr lang="he-IL" dirty="0"/>
          </a:p>
        </p:txBody>
      </p:sp>
      <p:sp>
        <p:nvSpPr>
          <p:cNvPr id="3" name="Content Placeholder 2"/>
          <p:cNvSpPr>
            <a:spLocks noGrp="1"/>
          </p:cNvSpPr>
          <p:nvPr>
            <p:ph idx="1"/>
          </p:nvPr>
        </p:nvSpPr>
        <p:spPr/>
        <p:txBody>
          <a:bodyPr/>
          <a:lstStyle/>
          <a:p>
            <a:endParaRPr lang="he-IL"/>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4244491"/>
            <a:ext cx="2622116" cy="278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1732" y="1196752"/>
            <a:ext cx="4362450"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4162" y="1207262"/>
            <a:ext cx="1755670" cy="2424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4204104"/>
            <a:ext cx="2619960" cy="2655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8591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Overfitting and underfitting</a:t>
            </a:r>
          </a:p>
        </p:txBody>
      </p:sp>
      <p:sp>
        <p:nvSpPr>
          <p:cNvPr id="39941" name="Text Box 6"/>
          <p:cNvSpPr txBox="1">
            <a:spLocks noChangeArrowheads="1"/>
          </p:cNvSpPr>
          <p:nvPr/>
        </p:nvSpPr>
        <p:spPr bwMode="auto">
          <a:xfrm>
            <a:off x="457200" y="5678240"/>
            <a:ext cx="84582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bg1"/>
                </a:solidFill>
                <a:latin typeface="Calibri" pitchFamily="34" charset="0"/>
                <a:ea typeface="DejaVu LGC Sans"/>
                <a:cs typeface="DejaVu LGC Sans"/>
              </a:defRPr>
            </a:lvl1pPr>
            <a:lvl2pPr marL="742950" indent="-285750" eaLnBrk="0" hangingPunct="0">
              <a:defRPr>
                <a:solidFill>
                  <a:schemeClr val="bg1"/>
                </a:solidFill>
                <a:latin typeface="Calibri" pitchFamily="34" charset="0"/>
                <a:ea typeface="DejaVu LGC Sans"/>
                <a:cs typeface="DejaVu LGC Sans"/>
              </a:defRPr>
            </a:lvl2pPr>
            <a:lvl3pPr marL="1143000" indent="-228600" eaLnBrk="0" hangingPunct="0">
              <a:defRPr>
                <a:solidFill>
                  <a:schemeClr val="bg1"/>
                </a:solidFill>
                <a:latin typeface="Calibri" pitchFamily="34" charset="0"/>
                <a:ea typeface="DejaVu LGC Sans"/>
                <a:cs typeface="DejaVu LGC Sans"/>
              </a:defRPr>
            </a:lvl3pPr>
            <a:lvl4pPr marL="1600200" indent="-228600" eaLnBrk="0" hangingPunct="0">
              <a:defRPr>
                <a:solidFill>
                  <a:schemeClr val="bg1"/>
                </a:solidFill>
                <a:latin typeface="Calibri" pitchFamily="34" charset="0"/>
                <a:ea typeface="DejaVu LGC Sans"/>
                <a:cs typeface="DejaVu LGC Sans"/>
              </a:defRPr>
            </a:lvl4pPr>
            <a:lvl5pPr marL="2057400" indent="-228600" eaLnBrk="0" hangingPunct="0">
              <a:defRPr>
                <a:solidFill>
                  <a:schemeClr val="bg1"/>
                </a:solidFill>
                <a:latin typeface="Calibri" pitchFamily="34" charset="0"/>
                <a:ea typeface="DejaVu LGC Sans"/>
                <a:cs typeface="DejaVu LGC Sans"/>
              </a:defRPr>
            </a:lvl5pPr>
            <a:lvl6pPr marL="2514600" indent="-228600" algn="l" defTabSz="457200" rtl="0" eaLnBrk="0" fontAlgn="base" hangingPunct="0">
              <a:spcBef>
                <a:spcPct val="0"/>
              </a:spcBef>
              <a:spcAft>
                <a:spcPct val="0"/>
              </a:spcAft>
              <a:defRPr>
                <a:solidFill>
                  <a:schemeClr val="bg1"/>
                </a:solidFill>
                <a:latin typeface="Calibri" pitchFamily="34" charset="0"/>
                <a:ea typeface="DejaVu LGC Sans"/>
                <a:cs typeface="DejaVu LGC Sans"/>
              </a:defRPr>
            </a:lvl6pPr>
            <a:lvl7pPr marL="2971800" indent="-228600" algn="l" defTabSz="457200" rtl="0" eaLnBrk="0" fontAlgn="base" hangingPunct="0">
              <a:spcBef>
                <a:spcPct val="0"/>
              </a:spcBef>
              <a:spcAft>
                <a:spcPct val="0"/>
              </a:spcAft>
              <a:defRPr>
                <a:solidFill>
                  <a:schemeClr val="bg1"/>
                </a:solidFill>
                <a:latin typeface="Calibri" pitchFamily="34" charset="0"/>
                <a:ea typeface="DejaVu LGC Sans"/>
                <a:cs typeface="DejaVu LGC Sans"/>
              </a:defRPr>
            </a:lvl7pPr>
            <a:lvl8pPr marL="3429000" indent="-228600" algn="l" defTabSz="457200" rtl="0" eaLnBrk="0" fontAlgn="base" hangingPunct="0">
              <a:spcBef>
                <a:spcPct val="0"/>
              </a:spcBef>
              <a:spcAft>
                <a:spcPct val="0"/>
              </a:spcAft>
              <a:defRPr>
                <a:solidFill>
                  <a:schemeClr val="bg1"/>
                </a:solidFill>
                <a:latin typeface="Calibri" pitchFamily="34" charset="0"/>
                <a:ea typeface="DejaVu LGC Sans"/>
                <a:cs typeface="DejaVu LGC Sans"/>
              </a:defRPr>
            </a:lvl8pPr>
            <a:lvl9pPr marL="3886200" indent="-228600" algn="l" defTabSz="457200" rtl="0" eaLnBrk="0" fontAlgn="base" hangingPunct="0">
              <a:spcBef>
                <a:spcPct val="0"/>
              </a:spcBef>
              <a:spcAft>
                <a:spcPct val="0"/>
              </a:spcAft>
              <a:defRPr>
                <a:solidFill>
                  <a:schemeClr val="bg1"/>
                </a:solidFill>
                <a:latin typeface="Calibri" pitchFamily="34" charset="0"/>
                <a:ea typeface="DejaVu LGC Sans"/>
                <a:cs typeface="DejaVu LGC Sans"/>
              </a:defRPr>
            </a:lvl9pPr>
          </a:lstStyle>
          <a:p>
            <a:pPr algn="l" rtl="0" eaLnBrk="1" hangingPunct="1">
              <a:spcBef>
                <a:spcPct val="50000"/>
              </a:spcBef>
            </a:pPr>
            <a:r>
              <a:rPr lang="en-US" sz="2000" b="1" dirty="0" smtClean="0">
                <a:solidFill>
                  <a:schemeClr val="tx1"/>
                </a:solidFill>
              </a:rPr>
              <a:t>Overtraining: </a:t>
            </a:r>
            <a:r>
              <a:rPr lang="en-US" sz="2000" dirty="0" smtClean="0">
                <a:solidFill>
                  <a:schemeClr val="tx1"/>
                </a:solidFill>
              </a:rPr>
              <a:t>means </a:t>
            </a:r>
            <a:r>
              <a:rPr lang="en-US" sz="2000" dirty="0">
                <a:solidFill>
                  <a:schemeClr val="tx1"/>
                </a:solidFill>
              </a:rPr>
              <a:t>that it learns the training set too well – it </a:t>
            </a:r>
            <a:r>
              <a:rPr lang="en-US" sz="2000" dirty="0" err="1">
                <a:solidFill>
                  <a:schemeClr val="tx1"/>
                </a:solidFill>
              </a:rPr>
              <a:t>overfits</a:t>
            </a:r>
            <a:r>
              <a:rPr lang="en-US" sz="2000" dirty="0">
                <a:solidFill>
                  <a:schemeClr val="tx1"/>
                </a:solidFill>
              </a:rPr>
              <a:t> to the training set such that it performs poorly on the test set</a:t>
            </a:r>
            <a:r>
              <a:rPr lang="en-US" sz="2000" dirty="0" smtClean="0">
                <a:solidFill>
                  <a:schemeClr val="tx1"/>
                </a:solidFill>
              </a:rPr>
              <a:t>.</a:t>
            </a:r>
            <a:endParaRPr lang="en-US" sz="2000" b="1" dirty="0" smtClean="0">
              <a:solidFill>
                <a:schemeClr val="tx1"/>
              </a:solidFill>
            </a:endParaRPr>
          </a:p>
          <a:p>
            <a:pPr algn="l" rtl="0" eaLnBrk="1" hangingPunct="1">
              <a:spcBef>
                <a:spcPct val="50000"/>
              </a:spcBef>
            </a:pPr>
            <a:r>
              <a:rPr lang="en-US" sz="2000" b="1" dirty="0" err="1" smtClean="0">
                <a:solidFill>
                  <a:schemeClr val="tx1"/>
                </a:solidFill>
              </a:rPr>
              <a:t>Underfitting</a:t>
            </a:r>
            <a:r>
              <a:rPr lang="en-US" sz="2000" b="1" dirty="0">
                <a:solidFill>
                  <a:schemeClr val="tx1"/>
                </a:solidFill>
              </a:rPr>
              <a:t>: </a:t>
            </a:r>
            <a:r>
              <a:rPr lang="en-US" sz="2000" dirty="0">
                <a:solidFill>
                  <a:schemeClr val="tx1"/>
                </a:solidFill>
              </a:rPr>
              <a:t>when model is too simple, both training and test errors are large </a:t>
            </a:r>
            <a:endParaRPr lang="en-US" sz="2000" dirty="0">
              <a:solidFill>
                <a:schemeClr val="tx1"/>
              </a:solidFill>
              <a:sym typeface="Symbol" pitchFamily="18" charset="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24745"/>
            <a:ext cx="7906347" cy="4248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rot="16200000">
            <a:off x="-1117502" y="4726014"/>
            <a:ext cx="3240360" cy="646331"/>
          </a:xfrm>
          <a:prstGeom prst="rect">
            <a:avLst/>
          </a:prstGeom>
          <a:noFill/>
        </p:spPr>
        <p:txBody>
          <a:bodyPr wrap="square" rtlCol="1">
            <a:spAutoFit/>
          </a:bodyPr>
          <a:lstStyle/>
          <a:p>
            <a:r>
              <a:rPr lang="en-US" sz="3600" b="1" dirty="0" smtClean="0"/>
              <a:t>Error</a:t>
            </a:r>
            <a:endParaRPr lang="he-IL" sz="3600" b="1" dirty="0"/>
          </a:p>
        </p:txBody>
      </p:sp>
      <p:sp>
        <p:nvSpPr>
          <p:cNvPr id="8" name="TextBox 7"/>
          <p:cNvSpPr txBox="1"/>
          <p:nvPr/>
        </p:nvSpPr>
        <p:spPr>
          <a:xfrm>
            <a:off x="1907704" y="5085184"/>
            <a:ext cx="3240360" cy="646331"/>
          </a:xfrm>
          <a:prstGeom prst="rect">
            <a:avLst/>
          </a:prstGeom>
          <a:noFill/>
        </p:spPr>
        <p:txBody>
          <a:bodyPr wrap="square" rtlCol="1">
            <a:spAutoFit/>
          </a:bodyPr>
          <a:lstStyle/>
          <a:p>
            <a:r>
              <a:rPr lang="en-US" sz="3600" b="1" dirty="0" smtClean="0"/>
              <a:t>Tree Size</a:t>
            </a:r>
            <a:endParaRPr lang="he-IL" sz="3600" b="1" dirty="0"/>
          </a:p>
        </p:txBody>
      </p:sp>
    </p:spTree>
    <p:extLst>
      <p:ext uri="{BB962C8B-B14F-4D97-AF65-F5344CB8AC3E}">
        <p14:creationId xmlns:p14="http://schemas.microsoft.com/office/powerpoint/2010/main" val="34883128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lide Number Placeholder 4"/>
          <p:cNvSpPr>
            <a:spLocks noGrp="1"/>
          </p:cNvSpPr>
          <p:nvPr>
            <p:ph type="sldNum" sz="quarter" idx="11"/>
          </p:nvPr>
        </p:nvSpPr>
        <p:spPr/>
        <p:txBody>
          <a:bodyPr/>
          <a:lstStyle/>
          <a:p>
            <a:fld id="{76AAACF5-B1FF-4D60-B77D-6FC90F4687C2}" type="slidenum">
              <a:rPr lang="he-IL"/>
              <a:pPr/>
              <a:t>52</a:t>
            </a:fld>
            <a:endParaRPr lang="en-US"/>
          </a:p>
        </p:txBody>
      </p:sp>
      <p:sp>
        <p:nvSpPr>
          <p:cNvPr id="66" name="Footer Placeholder 5"/>
          <p:cNvSpPr>
            <a:spLocks noGrp="1"/>
          </p:cNvSpPr>
          <p:nvPr>
            <p:ph type="ftr" sz="quarter" idx="12"/>
          </p:nvPr>
        </p:nvSpPr>
        <p:spPr/>
        <p:txBody>
          <a:bodyPr/>
          <a:lstStyle/>
          <a:p>
            <a:r>
              <a:rPr lang="en-US"/>
              <a:t>Machine Learning, Dr. Lior Rokach, Ben-Gurion University</a:t>
            </a:r>
          </a:p>
        </p:txBody>
      </p:sp>
      <p:sp>
        <p:nvSpPr>
          <p:cNvPr id="438274" name="Rectangle 2"/>
          <p:cNvSpPr>
            <a:spLocks noGrp="1" noChangeArrowheads="1"/>
          </p:cNvSpPr>
          <p:nvPr>
            <p:ph type="title"/>
          </p:nvPr>
        </p:nvSpPr>
        <p:spPr/>
        <p:txBody>
          <a:bodyPr/>
          <a:lstStyle/>
          <a:p>
            <a:r>
              <a:rPr lang="en-US"/>
              <a:t>Neural Network Model</a:t>
            </a:r>
          </a:p>
        </p:txBody>
      </p:sp>
      <p:sp>
        <p:nvSpPr>
          <p:cNvPr id="438275" name="AutoShape 3"/>
          <p:cNvSpPr>
            <a:spLocks noChangeArrowheads="1"/>
          </p:cNvSpPr>
          <p:nvPr/>
        </p:nvSpPr>
        <p:spPr bwMode="auto">
          <a:xfrm>
            <a:off x="1524000" y="22098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p>
        </p:txBody>
      </p:sp>
      <p:sp>
        <p:nvSpPr>
          <p:cNvPr id="438276" name="AutoShape 4"/>
          <p:cNvSpPr>
            <a:spLocks noChangeArrowheads="1"/>
          </p:cNvSpPr>
          <p:nvPr/>
        </p:nvSpPr>
        <p:spPr bwMode="auto">
          <a:xfrm>
            <a:off x="1524000" y="30480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38277" name="AutoShape 5"/>
          <p:cNvSpPr>
            <a:spLocks noChangeArrowheads="1"/>
          </p:cNvSpPr>
          <p:nvPr/>
        </p:nvSpPr>
        <p:spPr bwMode="auto">
          <a:xfrm>
            <a:off x="1524000" y="38862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cxnSp>
        <p:nvCxnSpPr>
          <p:cNvPr id="438278" name="AutoShape 6"/>
          <p:cNvCxnSpPr>
            <a:cxnSpLocks noChangeShapeType="1"/>
            <a:stCxn id="438275" idx="6"/>
            <a:endCxn id="438318" idx="2"/>
          </p:cNvCxnSpPr>
          <p:nvPr/>
        </p:nvCxnSpPr>
        <p:spPr bwMode="auto">
          <a:xfrm>
            <a:off x="2209800" y="2476500"/>
            <a:ext cx="1752600" cy="3429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79" name="AutoShape 7"/>
          <p:cNvCxnSpPr>
            <a:cxnSpLocks noChangeShapeType="1"/>
            <a:stCxn id="438276" idx="6"/>
          </p:cNvCxnSpPr>
          <p:nvPr/>
        </p:nvCxnSpPr>
        <p:spPr bwMode="auto">
          <a:xfrm>
            <a:off x="2209800" y="3314700"/>
            <a:ext cx="1752600" cy="419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0" name="AutoShape 8"/>
          <p:cNvCxnSpPr>
            <a:cxnSpLocks noChangeShapeType="1"/>
            <a:stCxn id="438276" idx="6"/>
            <a:endCxn id="438318" idx="2"/>
          </p:cNvCxnSpPr>
          <p:nvPr/>
        </p:nvCxnSpPr>
        <p:spPr bwMode="auto">
          <a:xfrm flipV="1">
            <a:off x="2209800" y="2819400"/>
            <a:ext cx="1752600" cy="495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1" name="AutoShape 9"/>
          <p:cNvCxnSpPr>
            <a:cxnSpLocks noChangeShapeType="1"/>
            <a:stCxn id="438275" idx="6"/>
          </p:cNvCxnSpPr>
          <p:nvPr/>
        </p:nvCxnSpPr>
        <p:spPr bwMode="auto">
          <a:xfrm>
            <a:off x="2209800" y="2476500"/>
            <a:ext cx="1752600" cy="1257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2" name="AutoShape 10"/>
          <p:cNvCxnSpPr>
            <a:cxnSpLocks noChangeShapeType="1"/>
            <a:stCxn id="438277" idx="6"/>
          </p:cNvCxnSpPr>
          <p:nvPr/>
        </p:nvCxnSpPr>
        <p:spPr bwMode="auto">
          <a:xfrm flipV="1">
            <a:off x="2209800" y="3695700"/>
            <a:ext cx="1895475"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3" name="AutoShape 11"/>
          <p:cNvCxnSpPr>
            <a:cxnSpLocks noChangeShapeType="1"/>
            <a:stCxn id="438277" idx="6"/>
            <a:endCxn id="438318" idx="2"/>
          </p:cNvCxnSpPr>
          <p:nvPr/>
        </p:nvCxnSpPr>
        <p:spPr bwMode="auto">
          <a:xfrm flipV="1">
            <a:off x="2209800" y="2819400"/>
            <a:ext cx="1752600" cy="1333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4" name="AutoShape 12"/>
          <p:cNvCxnSpPr>
            <a:cxnSpLocks noChangeShapeType="1"/>
            <a:stCxn id="438318" idx="6"/>
          </p:cNvCxnSpPr>
          <p:nvPr/>
        </p:nvCxnSpPr>
        <p:spPr bwMode="auto">
          <a:xfrm>
            <a:off x="4419600" y="2819400"/>
            <a:ext cx="1400175" cy="4683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8285" name="AutoShape 13"/>
          <p:cNvCxnSpPr>
            <a:cxnSpLocks noChangeShapeType="1"/>
          </p:cNvCxnSpPr>
          <p:nvPr/>
        </p:nvCxnSpPr>
        <p:spPr bwMode="auto">
          <a:xfrm flipV="1">
            <a:off x="4419600" y="3352800"/>
            <a:ext cx="1400175"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8286" name="Text Box 14"/>
          <p:cNvSpPr txBox="1">
            <a:spLocks noChangeArrowheads="1"/>
          </p:cNvSpPr>
          <p:nvPr/>
        </p:nvSpPr>
        <p:spPr bwMode="auto">
          <a:xfrm>
            <a:off x="1285875" y="15367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rgbClr val="009900"/>
                </a:solidFill>
              </a:rPr>
              <a:t>Inputs</a:t>
            </a:r>
            <a:endParaRPr lang="en-US">
              <a:solidFill>
                <a:srgbClr val="009900"/>
              </a:solidFill>
            </a:endParaRPr>
          </a:p>
        </p:txBody>
      </p:sp>
      <p:sp>
        <p:nvSpPr>
          <p:cNvPr id="438287" name="Text Box 15"/>
          <p:cNvSpPr txBox="1">
            <a:spLocks noChangeArrowheads="1"/>
          </p:cNvSpPr>
          <p:nvPr/>
        </p:nvSpPr>
        <p:spPr bwMode="auto">
          <a:xfrm>
            <a:off x="2308225" y="492918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Weights</a:t>
            </a:r>
            <a:endParaRPr lang="en-US"/>
          </a:p>
        </p:txBody>
      </p:sp>
      <p:sp>
        <p:nvSpPr>
          <p:cNvPr id="438288" name="Text Box 16"/>
          <p:cNvSpPr txBox="1">
            <a:spLocks noChangeArrowheads="1"/>
          </p:cNvSpPr>
          <p:nvPr/>
        </p:nvSpPr>
        <p:spPr bwMode="auto">
          <a:xfrm>
            <a:off x="7610475" y="2022475"/>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rgbClr val="CC0000"/>
                </a:solidFill>
              </a:rPr>
              <a:t>Output</a:t>
            </a:r>
            <a:endParaRPr lang="en-US">
              <a:solidFill>
                <a:srgbClr val="CC0000"/>
              </a:solidFill>
            </a:endParaRPr>
          </a:p>
        </p:txBody>
      </p:sp>
      <p:sp>
        <p:nvSpPr>
          <p:cNvPr id="438289" name="Text Box 17"/>
          <p:cNvSpPr txBox="1">
            <a:spLocks noChangeArrowheads="1"/>
          </p:cNvSpPr>
          <p:nvPr/>
        </p:nvSpPr>
        <p:spPr bwMode="auto">
          <a:xfrm>
            <a:off x="214313" y="4892675"/>
            <a:ext cx="1905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Independent variables</a:t>
            </a:r>
            <a:endParaRPr lang="en-US" i="1">
              <a:solidFill>
                <a:srgbClr val="009900"/>
              </a:solidFill>
            </a:endParaRPr>
          </a:p>
        </p:txBody>
      </p:sp>
      <p:sp>
        <p:nvSpPr>
          <p:cNvPr id="438290" name="Text Box 18"/>
          <p:cNvSpPr txBox="1">
            <a:spLocks noChangeArrowheads="1"/>
          </p:cNvSpPr>
          <p:nvPr/>
        </p:nvSpPr>
        <p:spPr bwMode="auto">
          <a:xfrm>
            <a:off x="6958013" y="4733925"/>
            <a:ext cx="16002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CC0000"/>
                </a:solidFill>
              </a:rPr>
              <a:t>Dependent variable</a:t>
            </a:r>
          </a:p>
          <a:p>
            <a:pPr algn="l">
              <a:spcBef>
                <a:spcPct val="50000"/>
              </a:spcBef>
            </a:pPr>
            <a:r>
              <a:rPr lang="en-US" b="1" i="1">
                <a:solidFill>
                  <a:srgbClr val="CC0000"/>
                </a:solidFill>
              </a:rPr>
              <a:t>Prediction</a:t>
            </a:r>
            <a:endParaRPr lang="en-US">
              <a:solidFill>
                <a:srgbClr val="CC0000"/>
              </a:solidFill>
            </a:endParaRPr>
          </a:p>
        </p:txBody>
      </p:sp>
      <p:sp>
        <p:nvSpPr>
          <p:cNvPr id="438291" name="Text Box 19"/>
          <p:cNvSpPr txBox="1">
            <a:spLocks noChangeArrowheads="1"/>
          </p:cNvSpPr>
          <p:nvPr/>
        </p:nvSpPr>
        <p:spPr bwMode="auto">
          <a:xfrm>
            <a:off x="5334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Age</a:t>
            </a:r>
            <a:endParaRPr lang="en-US" i="1">
              <a:solidFill>
                <a:srgbClr val="009900"/>
              </a:solidFill>
            </a:endParaRPr>
          </a:p>
        </p:txBody>
      </p:sp>
      <p:sp>
        <p:nvSpPr>
          <p:cNvPr id="438292" name="Text Box 20"/>
          <p:cNvSpPr txBox="1">
            <a:spLocks noChangeArrowheads="1"/>
          </p:cNvSpPr>
          <p:nvPr/>
        </p:nvSpPr>
        <p:spPr bwMode="auto">
          <a:xfrm>
            <a:off x="15240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34</a:t>
            </a:r>
            <a:endParaRPr lang="en-US" i="1">
              <a:solidFill>
                <a:schemeClr val="bg1"/>
              </a:solidFill>
            </a:endParaRPr>
          </a:p>
        </p:txBody>
      </p:sp>
      <p:sp>
        <p:nvSpPr>
          <p:cNvPr id="438293" name="Text Box 21"/>
          <p:cNvSpPr txBox="1">
            <a:spLocks noChangeArrowheads="1"/>
          </p:cNvSpPr>
          <p:nvPr/>
        </p:nvSpPr>
        <p:spPr bwMode="auto">
          <a:xfrm>
            <a:off x="1524000" y="3124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2</a:t>
            </a:r>
            <a:endParaRPr lang="en-US" b="1" i="1">
              <a:solidFill>
                <a:schemeClr val="bg1"/>
              </a:solidFill>
            </a:endParaRPr>
          </a:p>
        </p:txBody>
      </p:sp>
      <p:sp>
        <p:nvSpPr>
          <p:cNvPr id="438294" name="Text Box 22"/>
          <p:cNvSpPr txBox="1">
            <a:spLocks noChangeArrowheads="1"/>
          </p:cNvSpPr>
          <p:nvPr/>
        </p:nvSpPr>
        <p:spPr bwMode="auto">
          <a:xfrm>
            <a:off x="304800" y="31242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Gender</a:t>
            </a:r>
            <a:endParaRPr lang="en-US" i="1">
              <a:solidFill>
                <a:srgbClr val="009900"/>
              </a:solidFill>
            </a:endParaRPr>
          </a:p>
        </p:txBody>
      </p:sp>
      <p:sp>
        <p:nvSpPr>
          <p:cNvPr id="438295" name="Text Box 23"/>
          <p:cNvSpPr txBox="1">
            <a:spLocks noChangeArrowheads="1"/>
          </p:cNvSpPr>
          <p:nvPr/>
        </p:nvSpPr>
        <p:spPr bwMode="auto">
          <a:xfrm>
            <a:off x="381000" y="3962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Stage</a:t>
            </a:r>
            <a:endParaRPr lang="en-US" i="1">
              <a:solidFill>
                <a:srgbClr val="009900"/>
              </a:solidFill>
            </a:endParaRPr>
          </a:p>
        </p:txBody>
      </p:sp>
      <p:sp>
        <p:nvSpPr>
          <p:cNvPr id="438296" name="Text Box 24"/>
          <p:cNvSpPr txBox="1">
            <a:spLocks noChangeArrowheads="1"/>
          </p:cNvSpPr>
          <p:nvPr/>
        </p:nvSpPr>
        <p:spPr bwMode="auto">
          <a:xfrm>
            <a:off x="1524000" y="3886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4</a:t>
            </a:r>
            <a:endParaRPr lang="en-US" b="1" i="1">
              <a:solidFill>
                <a:schemeClr val="bg1"/>
              </a:solidFill>
            </a:endParaRPr>
          </a:p>
        </p:txBody>
      </p:sp>
      <p:sp>
        <p:nvSpPr>
          <p:cNvPr id="438297" name="Text Box 25"/>
          <p:cNvSpPr txBox="1">
            <a:spLocks noChangeArrowheads="1"/>
          </p:cNvSpPr>
          <p:nvPr/>
        </p:nvSpPr>
        <p:spPr bwMode="auto">
          <a:xfrm>
            <a:off x="2716213" y="21891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.6</a:t>
            </a:r>
            <a:endParaRPr lang="en-US" sz="1200"/>
          </a:p>
        </p:txBody>
      </p:sp>
      <p:sp>
        <p:nvSpPr>
          <p:cNvPr id="438298" name="Text Box 26"/>
          <p:cNvSpPr txBox="1">
            <a:spLocks noChangeArrowheads="1"/>
          </p:cNvSpPr>
          <p:nvPr/>
        </p:nvSpPr>
        <p:spPr bwMode="auto">
          <a:xfrm>
            <a:off x="5251450" y="283527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.5</a:t>
            </a:r>
            <a:endParaRPr lang="en-US" sz="1200"/>
          </a:p>
        </p:txBody>
      </p:sp>
      <p:sp>
        <p:nvSpPr>
          <p:cNvPr id="438299" name="Text Box 27"/>
          <p:cNvSpPr txBox="1">
            <a:spLocks noChangeArrowheads="1"/>
          </p:cNvSpPr>
          <p:nvPr/>
        </p:nvSpPr>
        <p:spPr bwMode="auto">
          <a:xfrm>
            <a:off x="5249863" y="337502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.8</a:t>
            </a:r>
            <a:endParaRPr lang="en-US" sz="1200"/>
          </a:p>
        </p:txBody>
      </p:sp>
      <p:sp>
        <p:nvSpPr>
          <p:cNvPr id="438300" name="Text Box 28"/>
          <p:cNvSpPr txBox="1">
            <a:spLocks noChangeArrowheads="1"/>
          </p:cNvSpPr>
          <p:nvPr/>
        </p:nvSpPr>
        <p:spPr bwMode="auto">
          <a:xfrm>
            <a:off x="2900363" y="393541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.2</a:t>
            </a:r>
            <a:endParaRPr lang="en-US" sz="1200"/>
          </a:p>
        </p:txBody>
      </p:sp>
      <p:sp>
        <p:nvSpPr>
          <p:cNvPr id="438301" name="Text Box 29"/>
          <p:cNvSpPr txBox="1">
            <a:spLocks noChangeArrowheads="1"/>
          </p:cNvSpPr>
          <p:nvPr/>
        </p:nvSpPr>
        <p:spPr bwMode="auto">
          <a:xfrm>
            <a:off x="2327275" y="286702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.1</a:t>
            </a:r>
            <a:endParaRPr lang="en-US" sz="1200"/>
          </a:p>
        </p:txBody>
      </p:sp>
      <p:sp>
        <p:nvSpPr>
          <p:cNvPr id="438302" name="Text Box 30"/>
          <p:cNvSpPr txBox="1">
            <a:spLocks noChangeArrowheads="1"/>
          </p:cNvSpPr>
          <p:nvPr/>
        </p:nvSpPr>
        <p:spPr bwMode="auto">
          <a:xfrm>
            <a:off x="2311400" y="331152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.3</a:t>
            </a:r>
            <a:endParaRPr lang="en-US" sz="1200"/>
          </a:p>
        </p:txBody>
      </p:sp>
      <p:sp>
        <p:nvSpPr>
          <p:cNvPr id="438303" name="Text Box 31"/>
          <p:cNvSpPr txBox="1">
            <a:spLocks noChangeArrowheads="1"/>
          </p:cNvSpPr>
          <p:nvPr/>
        </p:nvSpPr>
        <p:spPr bwMode="auto">
          <a:xfrm>
            <a:off x="2705100" y="3556000"/>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.7</a:t>
            </a:r>
            <a:endParaRPr lang="en-US" sz="1200"/>
          </a:p>
        </p:txBody>
      </p:sp>
      <p:sp>
        <p:nvSpPr>
          <p:cNvPr id="438304" name="Text Box 32"/>
          <p:cNvSpPr txBox="1">
            <a:spLocks noChangeArrowheads="1"/>
          </p:cNvSpPr>
          <p:nvPr/>
        </p:nvSpPr>
        <p:spPr bwMode="auto">
          <a:xfrm>
            <a:off x="2720975" y="26209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.2</a:t>
            </a:r>
            <a:endParaRPr lang="en-US" sz="1200"/>
          </a:p>
        </p:txBody>
      </p:sp>
      <p:sp>
        <p:nvSpPr>
          <p:cNvPr id="438305" name="Text Box 33"/>
          <p:cNvSpPr txBox="1">
            <a:spLocks noChangeArrowheads="1"/>
          </p:cNvSpPr>
          <p:nvPr/>
        </p:nvSpPr>
        <p:spPr bwMode="auto">
          <a:xfrm>
            <a:off x="5318125" y="499903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Weights</a:t>
            </a:r>
            <a:endParaRPr lang="en-US"/>
          </a:p>
        </p:txBody>
      </p:sp>
      <p:sp>
        <p:nvSpPr>
          <p:cNvPr id="438306" name="Text Box 34"/>
          <p:cNvSpPr txBox="1">
            <a:spLocks noChangeArrowheads="1"/>
          </p:cNvSpPr>
          <p:nvPr/>
        </p:nvSpPr>
        <p:spPr bwMode="auto">
          <a:xfrm>
            <a:off x="3790950" y="4933950"/>
            <a:ext cx="13049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chemeClr val="accent2"/>
                </a:solidFill>
              </a:rPr>
              <a:t>HiddenLayer</a:t>
            </a:r>
            <a:endParaRPr lang="en-US"/>
          </a:p>
        </p:txBody>
      </p:sp>
      <p:sp>
        <p:nvSpPr>
          <p:cNvPr id="438307" name="Text Box 35"/>
          <p:cNvSpPr txBox="1">
            <a:spLocks noChangeArrowheads="1"/>
          </p:cNvSpPr>
          <p:nvPr/>
        </p:nvSpPr>
        <p:spPr bwMode="auto">
          <a:xfrm>
            <a:off x="7378700" y="3532188"/>
            <a:ext cx="16144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1800" b="1"/>
              <a:t>“Probability of beingAlive”</a:t>
            </a:r>
            <a:endParaRPr lang="en-US" b="1" i="1"/>
          </a:p>
        </p:txBody>
      </p:sp>
      <p:sp>
        <p:nvSpPr>
          <p:cNvPr id="438308" name="Text Box 36"/>
          <p:cNvSpPr txBox="1">
            <a:spLocks noChangeArrowheads="1"/>
          </p:cNvSpPr>
          <p:nvPr/>
        </p:nvSpPr>
        <p:spPr bwMode="auto">
          <a:xfrm>
            <a:off x="7845425" y="2703513"/>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0.6</a:t>
            </a:r>
            <a:endParaRPr lang="en-US" b="1" i="1"/>
          </a:p>
        </p:txBody>
      </p:sp>
      <p:grpSp>
        <p:nvGrpSpPr>
          <p:cNvPr id="438309" name="Group 37"/>
          <p:cNvGrpSpPr>
            <a:grpSpLocks/>
          </p:cNvGrpSpPr>
          <p:nvPr/>
        </p:nvGrpSpPr>
        <p:grpSpPr bwMode="auto">
          <a:xfrm>
            <a:off x="5794375" y="2625725"/>
            <a:ext cx="1987550" cy="1401763"/>
            <a:chOff x="3340" y="1013"/>
            <a:chExt cx="1252" cy="883"/>
          </a:xfrm>
        </p:grpSpPr>
        <p:sp>
          <p:nvSpPr>
            <p:cNvPr id="438310" name="AutoShape 38"/>
            <p:cNvSpPr>
              <a:spLocks noChangeArrowheads="1"/>
            </p:cNvSpPr>
            <p:nvPr/>
          </p:nvSpPr>
          <p:spPr bwMode="auto">
            <a:xfrm>
              <a:off x="3510" y="1013"/>
              <a:ext cx="819" cy="883"/>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38311" name="Group 39"/>
            <p:cNvGrpSpPr>
              <a:grpSpLocks/>
            </p:cNvGrpSpPr>
            <p:nvPr/>
          </p:nvGrpSpPr>
          <p:grpSpPr bwMode="auto">
            <a:xfrm>
              <a:off x="3785" y="1189"/>
              <a:ext cx="404" cy="331"/>
              <a:chOff x="4520" y="1893"/>
              <a:chExt cx="404" cy="331"/>
            </a:xfrm>
          </p:grpSpPr>
          <p:sp>
            <p:nvSpPr>
              <p:cNvPr id="438312" name="Freeform 40"/>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38313" name="Freeform 41"/>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38314" name="Text Box 42"/>
            <p:cNvSpPr txBox="1">
              <a:spLocks noChangeArrowheads="1"/>
            </p:cNvSpPr>
            <p:nvPr/>
          </p:nvSpPr>
          <p:spPr bwMode="auto">
            <a:xfrm>
              <a:off x="3340" y="1264"/>
              <a:ext cx="274" cy="3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3200" b="1">
                  <a:latin typeface="Symbol" pitchFamily="18" charset="2"/>
                </a:rPr>
                <a:t>S</a:t>
              </a:r>
              <a:endParaRPr lang="en-US" sz="1200"/>
            </a:p>
          </p:txBody>
        </p:sp>
        <p:sp>
          <p:nvSpPr>
            <p:cNvPr id="438315" name="Freeform 43"/>
            <p:cNvSpPr>
              <a:spLocks/>
            </p:cNvSpPr>
            <p:nvPr/>
          </p:nvSpPr>
          <p:spPr bwMode="auto">
            <a:xfrm>
              <a:off x="3600" y="1478"/>
              <a:ext cx="440" cy="287"/>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38316" name="Freeform 44"/>
            <p:cNvSpPr>
              <a:spLocks/>
            </p:cNvSpPr>
            <p:nvPr/>
          </p:nvSpPr>
          <p:spPr bwMode="auto">
            <a:xfrm>
              <a:off x="4013" y="1155"/>
              <a:ext cx="579" cy="179"/>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grpSp>
        <p:nvGrpSpPr>
          <p:cNvPr id="438317" name="Group 45"/>
          <p:cNvGrpSpPr>
            <a:grpSpLocks/>
          </p:cNvGrpSpPr>
          <p:nvPr/>
        </p:nvGrpSpPr>
        <p:grpSpPr bwMode="auto">
          <a:xfrm>
            <a:off x="3746500" y="2416175"/>
            <a:ext cx="1036638" cy="712788"/>
            <a:chOff x="2360" y="1522"/>
            <a:chExt cx="653" cy="449"/>
          </a:xfrm>
        </p:grpSpPr>
        <p:sp>
          <p:nvSpPr>
            <p:cNvPr id="438318" name="AutoShape 46"/>
            <p:cNvSpPr>
              <a:spLocks noChangeArrowheads="1"/>
            </p:cNvSpPr>
            <p:nvPr/>
          </p:nvSpPr>
          <p:spPr bwMode="auto">
            <a:xfrm>
              <a:off x="2496" y="1680"/>
              <a:ext cx="288" cy="192"/>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38319" name="AutoShape 47"/>
            <p:cNvSpPr>
              <a:spLocks noChangeArrowheads="1"/>
            </p:cNvSpPr>
            <p:nvPr/>
          </p:nvSpPr>
          <p:spPr bwMode="auto">
            <a:xfrm>
              <a:off x="2458" y="1522"/>
              <a:ext cx="420" cy="449"/>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38320" name="Group 48"/>
            <p:cNvGrpSpPr>
              <a:grpSpLocks/>
            </p:cNvGrpSpPr>
            <p:nvPr/>
          </p:nvGrpSpPr>
          <p:grpSpPr bwMode="auto">
            <a:xfrm>
              <a:off x="2599" y="1612"/>
              <a:ext cx="207" cy="168"/>
              <a:chOff x="4520" y="1893"/>
              <a:chExt cx="404" cy="331"/>
            </a:xfrm>
          </p:grpSpPr>
          <p:sp>
            <p:nvSpPr>
              <p:cNvPr id="438321" name="Freeform 49"/>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38322" name="Freeform 50"/>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38323" name="Freeform 51"/>
            <p:cNvSpPr>
              <a:spLocks/>
            </p:cNvSpPr>
            <p:nvPr/>
          </p:nvSpPr>
          <p:spPr bwMode="auto">
            <a:xfrm>
              <a:off x="2504" y="1759"/>
              <a:ext cx="226" cy="146"/>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38324" name="Freeform 52"/>
            <p:cNvSpPr>
              <a:spLocks/>
            </p:cNvSpPr>
            <p:nvPr/>
          </p:nvSpPr>
          <p:spPr bwMode="auto">
            <a:xfrm>
              <a:off x="2716" y="1594"/>
              <a:ext cx="297" cy="91"/>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38325" name="Text Box 53"/>
            <p:cNvSpPr txBox="1">
              <a:spLocks noChangeArrowheads="1"/>
            </p:cNvSpPr>
            <p:nvPr/>
          </p:nvSpPr>
          <p:spPr bwMode="auto">
            <a:xfrm>
              <a:off x="2360" y="1668"/>
              <a:ext cx="188"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b="1">
                  <a:latin typeface="Symbol" pitchFamily="18" charset="2"/>
                </a:rPr>
                <a:t>S</a:t>
              </a:r>
              <a:endParaRPr lang="en-US" sz="1400"/>
            </a:p>
          </p:txBody>
        </p:sp>
      </p:grpSp>
      <p:sp>
        <p:nvSpPr>
          <p:cNvPr id="438326" name="Text Box 54"/>
          <p:cNvSpPr txBox="1">
            <a:spLocks noChangeArrowheads="1"/>
          </p:cNvSpPr>
          <p:nvPr/>
        </p:nvSpPr>
        <p:spPr bwMode="auto">
          <a:xfrm>
            <a:off x="4679950" y="2262188"/>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000" b="1"/>
              <a:t>.4</a:t>
            </a:r>
            <a:endParaRPr lang="en-US" sz="1200"/>
          </a:p>
        </p:txBody>
      </p:sp>
      <p:sp>
        <p:nvSpPr>
          <p:cNvPr id="438327" name="Text Box 55"/>
          <p:cNvSpPr txBox="1">
            <a:spLocks noChangeArrowheads="1"/>
          </p:cNvSpPr>
          <p:nvPr/>
        </p:nvSpPr>
        <p:spPr bwMode="auto">
          <a:xfrm>
            <a:off x="4711700" y="3214688"/>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.2</a:t>
            </a:r>
            <a:endParaRPr lang="en-US" sz="1200"/>
          </a:p>
        </p:txBody>
      </p:sp>
      <p:grpSp>
        <p:nvGrpSpPr>
          <p:cNvPr id="438328" name="Group 56"/>
          <p:cNvGrpSpPr>
            <a:grpSpLocks/>
          </p:cNvGrpSpPr>
          <p:nvPr/>
        </p:nvGrpSpPr>
        <p:grpSpPr bwMode="auto">
          <a:xfrm>
            <a:off x="3849688" y="3308350"/>
            <a:ext cx="1036637" cy="712788"/>
            <a:chOff x="2360" y="1522"/>
            <a:chExt cx="653" cy="449"/>
          </a:xfrm>
        </p:grpSpPr>
        <p:sp>
          <p:nvSpPr>
            <p:cNvPr id="438329" name="AutoShape 57"/>
            <p:cNvSpPr>
              <a:spLocks noChangeArrowheads="1"/>
            </p:cNvSpPr>
            <p:nvPr/>
          </p:nvSpPr>
          <p:spPr bwMode="auto">
            <a:xfrm>
              <a:off x="2496" y="1680"/>
              <a:ext cx="288" cy="192"/>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38330" name="AutoShape 58"/>
            <p:cNvSpPr>
              <a:spLocks noChangeArrowheads="1"/>
            </p:cNvSpPr>
            <p:nvPr/>
          </p:nvSpPr>
          <p:spPr bwMode="auto">
            <a:xfrm>
              <a:off x="2458" y="1522"/>
              <a:ext cx="420" cy="449"/>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38331" name="Group 59"/>
            <p:cNvGrpSpPr>
              <a:grpSpLocks/>
            </p:cNvGrpSpPr>
            <p:nvPr/>
          </p:nvGrpSpPr>
          <p:grpSpPr bwMode="auto">
            <a:xfrm>
              <a:off x="2599" y="1612"/>
              <a:ext cx="207" cy="168"/>
              <a:chOff x="4520" y="1893"/>
              <a:chExt cx="404" cy="331"/>
            </a:xfrm>
          </p:grpSpPr>
          <p:sp>
            <p:nvSpPr>
              <p:cNvPr id="438332" name="Freeform 60"/>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38333" name="Freeform 61"/>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38334" name="Freeform 62"/>
            <p:cNvSpPr>
              <a:spLocks/>
            </p:cNvSpPr>
            <p:nvPr/>
          </p:nvSpPr>
          <p:spPr bwMode="auto">
            <a:xfrm>
              <a:off x="2504" y="1759"/>
              <a:ext cx="226" cy="146"/>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38335" name="Freeform 63"/>
            <p:cNvSpPr>
              <a:spLocks/>
            </p:cNvSpPr>
            <p:nvPr/>
          </p:nvSpPr>
          <p:spPr bwMode="auto">
            <a:xfrm>
              <a:off x="2716" y="1594"/>
              <a:ext cx="297" cy="91"/>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38336" name="Text Box 64"/>
            <p:cNvSpPr txBox="1">
              <a:spLocks noChangeArrowheads="1"/>
            </p:cNvSpPr>
            <p:nvPr/>
          </p:nvSpPr>
          <p:spPr bwMode="auto">
            <a:xfrm>
              <a:off x="2360" y="1668"/>
              <a:ext cx="188"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b="1">
                  <a:latin typeface="Symbol" pitchFamily="18" charset="2"/>
                </a:rPr>
                <a:t>S</a:t>
              </a:r>
              <a:endParaRPr lang="en-US" sz="1400"/>
            </a:p>
          </p:txBody>
        </p:sp>
      </p:grpSp>
    </p:spTree>
    <p:extLst>
      <p:ext uri="{BB962C8B-B14F-4D97-AF65-F5344CB8AC3E}">
        <p14:creationId xmlns:p14="http://schemas.microsoft.com/office/powerpoint/2010/main" val="19407095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4"/>
          <p:cNvSpPr>
            <a:spLocks noGrp="1"/>
          </p:cNvSpPr>
          <p:nvPr>
            <p:ph type="sldNum" sz="quarter" idx="11"/>
          </p:nvPr>
        </p:nvSpPr>
        <p:spPr/>
        <p:txBody>
          <a:bodyPr/>
          <a:lstStyle/>
          <a:p>
            <a:fld id="{3B66BCE7-8FA0-4298-A7B8-5A7AC3FB09D0}" type="slidenum">
              <a:rPr lang="he-IL"/>
              <a:pPr/>
              <a:t>53</a:t>
            </a:fld>
            <a:endParaRPr lang="en-US"/>
          </a:p>
        </p:txBody>
      </p:sp>
      <p:sp>
        <p:nvSpPr>
          <p:cNvPr id="43" name="Footer Placeholder 5"/>
          <p:cNvSpPr>
            <a:spLocks noGrp="1"/>
          </p:cNvSpPr>
          <p:nvPr>
            <p:ph type="ftr" sz="quarter" idx="12"/>
          </p:nvPr>
        </p:nvSpPr>
        <p:spPr/>
        <p:txBody>
          <a:bodyPr/>
          <a:lstStyle/>
          <a:p>
            <a:r>
              <a:rPr lang="en-US"/>
              <a:t>Machine Learning, Dr. Lior Rokach, Ben-Gurion University</a:t>
            </a:r>
          </a:p>
        </p:txBody>
      </p:sp>
      <p:sp>
        <p:nvSpPr>
          <p:cNvPr id="440322" name="Freeform 2"/>
          <p:cNvSpPr>
            <a:spLocks/>
          </p:cNvSpPr>
          <p:nvPr/>
        </p:nvSpPr>
        <p:spPr bwMode="auto">
          <a:xfrm>
            <a:off x="1330325" y="2019300"/>
            <a:ext cx="3267075" cy="2808288"/>
          </a:xfrm>
          <a:custGeom>
            <a:avLst/>
            <a:gdLst>
              <a:gd name="T0" fmla="*/ 0 w 2058"/>
              <a:gd name="T1" fmla="*/ 11 h 1769"/>
              <a:gd name="T2" fmla="*/ 2058 w 2058"/>
              <a:gd name="T3" fmla="*/ 11 h 1769"/>
              <a:gd name="T4" fmla="*/ 2058 w 2058"/>
              <a:gd name="T5" fmla="*/ 724 h 1769"/>
              <a:gd name="T6" fmla="*/ 41 w 2058"/>
              <a:gd name="T7" fmla="*/ 1769 h 1769"/>
              <a:gd name="T8" fmla="*/ 62 w 2058"/>
              <a:gd name="T9" fmla="*/ 0 h 1769"/>
            </a:gdLst>
            <a:ahLst/>
            <a:cxnLst>
              <a:cxn ang="0">
                <a:pos x="T0" y="T1"/>
              </a:cxn>
              <a:cxn ang="0">
                <a:pos x="T2" y="T3"/>
              </a:cxn>
              <a:cxn ang="0">
                <a:pos x="T4" y="T5"/>
              </a:cxn>
              <a:cxn ang="0">
                <a:pos x="T6" y="T7"/>
              </a:cxn>
              <a:cxn ang="0">
                <a:pos x="T8" y="T9"/>
              </a:cxn>
            </a:cxnLst>
            <a:rect l="0" t="0" r="r" b="b"/>
            <a:pathLst>
              <a:path w="2058" h="1769">
                <a:moveTo>
                  <a:pt x="0" y="11"/>
                </a:moveTo>
                <a:lnTo>
                  <a:pt x="2058" y="11"/>
                </a:lnTo>
                <a:lnTo>
                  <a:pt x="2058" y="724"/>
                </a:lnTo>
                <a:lnTo>
                  <a:pt x="41" y="1769"/>
                </a:lnTo>
                <a:lnTo>
                  <a:pt x="62" y="0"/>
                </a:lnTo>
              </a:path>
            </a:pathLst>
          </a:cu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0323" name="Rectangle 3"/>
          <p:cNvSpPr>
            <a:spLocks noGrp="1" noChangeArrowheads="1"/>
          </p:cNvSpPr>
          <p:nvPr>
            <p:ph type="title"/>
          </p:nvPr>
        </p:nvSpPr>
        <p:spPr/>
        <p:txBody>
          <a:bodyPr/>
          <a:lstStyle/>
          <a:p>
            <a:r>
              <a:rPr lang="en-US"/>
              <a:t>“Combined logistic models”</a:t>
            </a:r>
          </a:p>
        </p:txBody>
      </p:sp>
      <p:sp>
        <p:nvSpPr>
          <p:cNvPr id="440324" name="AutoShape 4"/>
          <p:cNvSpPr>
            <a:spLocks noChangeArrowheads="1"/>
          </p:cNvSpPr>
          <p:nvPr/>
        </p:nvSpPr>
        <p:spPr bwMode="auto">
          <a:xfrm>
            <a:off x="1524000" y="22098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p>
        </p:txBody>
      </p:sp>
      <p:sp>
        <p:nvSpPr>
          <p:cNvPr id="440325" name="AutoShape 5"/>
          <p:cNvSpPr>
            <a:spLocks noChangeArrowheads="1"/>
          </p:cNvSpPr>
          <p:nvPr/>
        </p:nvSpPr>
        <p:spPr bwMode="auto">
          <a:xfrm>
            <a:off x="1524000" y="30480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0326" name="AutoShape 6"/>
          <p:cNvSpPr>
            <a:spLocks noChangeArrowheads="1"/>
          </p:cNvSpPr>
          <p:nvPr/>
        </p:nvSpPr>
        <p:spPr bwMode="auto">
          <a:xfrm>
            <a:off x="1524000" y="38862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0327" name="AutoShape 7"/>
          <p:cNvSpPr>
            <a:spLocks noChangeArrowheads="1"/>
          </p:cNvSpPr>
          <p:nvPr/>
        </p:nvSpPr>
        <p:spPr bwMode="auto">
          <a:xfrm>
            <a:off x="3962400" y="2667000"/>
            <a:ext cx="457200" cy="304800"/>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0328" name="AutoShape 8"/>
          <p:cNvSpPr>
            <a:spLocks noChangeArrowheads="1"/>
          </p:cNvSpPr>
          <p:nvPr/>
        </p:nvSpPr>
        <p:spPr bwMode="auto">
          <a:xfrm>
            <a:off x="3962400" y="3581400"/>
            <a:ext cx="457200" cy="304800"/>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cxnSp>
        <p:nvCxnSpPr>
          <p:cNvPr id="440329" name="AutoShape 9"/>
          <p:cNvCxnSpPr>
            <a:cxnSpLocks noChangeShapeType="1"/>
            <a:stCxn id="440324" idx="6"/>
            <a:endCxn id="440327" idx="2"/>
          </p:cNvCxnSpPr>
          <p:nvPr/>
        </p:nvCxnSpPr>
        <p:spPr bwMode="auto">
          <a:xfrm>
            <a:off x="2209800" y="2476500"/>
            <a:ext cx="1752600" cy="3429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330" name="AutoShape 10"/>
          <p:cNvCxnSpPr>
            <a:cxnSpLocks noChangeShapeType="1"/>
            <a:stCxn id="440325" idx="6"/>
            <a:endCxn id="440327" idx="2"/>
          </p:cNvCxnSpPr>
          <p:nvPr/>
        </p:nvCxnSpPr>
        <p:spPr bwMode="auto">
          <a:xfrm flipV="1">
            <a:off x="2209800" y="2819400"/>
            <a:ext cx="1752600" cy="495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331" name="AutoShape 11"/>
          <p:cNvCxnSpPr>
            <a:cxnSpLocks noChangeShapeType="1"/>
            <a:stCxn id="440326" idx="6"/>
            <a:endCxn id="440327" idx="2"/>
          </p:cNvCxnSpPr>
          <p:nvPr/>
        </p:nvCxnSpPr>
        <p:spPr bwMode="auto">
          <a:xfrm flipV="1">
            <a:off x="2209800" y="2819400"/>
            <a:ext cx="1752600" cy="1333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332" name="AutoShape 12"/>
          <p:cNvCxnSpPr>
            <a:cxnSpLocks noChangeShapeType="1"/>
            <a:stCxn id="440327" idx="6"/>
          </p:cNvCxnSpPr>
          <p:nvPr/>
        </p:nvCxnSpPr>
        <p:spPr bwMode="auto">
          <a:xfrm>
            <a:off x="4419600" y="2819400"/>
            <a:ext cx="1400175" cy="4683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333" name="AutoShape 13"/>
          <p:cNvCxnSpPr>
            <a:cxnSpLocks noChangeShapeType="1"/>
            <a:stCxn id="440328" idx="6"/>
          </p:cNvCxnSpPr>
          <p:nvPr/>
        </p:nvCxnSpPr>
        <p:spPr bwMode="auto">
          <a:xfrm flipV="1">
            <a:off x="4419600" y="3352800"/>
            <a:ext cx="1400175"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0334" name="Text Box 14"/>
          <p:cNvSpPr txBox="1">
            <a:spLocks noChangeArrowheads="1"/>
          </p:cNvSpPr>
          <p:nvPr/>
        </p:nvSpPr>
        <p:spPr bwMode="auto">
          <a:xfrm>
            <a:off x="1285875" y="15367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rgbClr val="009900"/>
                </a:solidFill>
              </a:rPr>
              <a:t>Inputs</a:t>
            </a:r>
            <a:endParaRPr lang="en-US">
              <a:solidFill>
                <a:srgbClr val="009900"/>
              </a:solidFill>
            </a:endParaRPr>
          </a:p>
        </p:txBody>
      </p:sp>
      <p:sp>
        <p:nvSpPr>
          <p:cNvPr id="440335" name="Text Box 15"/>
          <p:cNvSpPr txBox="1">
            <a:spLocks noChangeArrowheads="1"/>
          </p:cNvSpPr>
          <p:nvPr/>
        </p:nvSpPr>
        <p:spPr bwMode="auto">
          <a:xfrm>
            <a:off x="2308225" y="492918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Weights</a:t>
            </a:r>
            <a:endParaRPr lang="en-US"/>
          </a:p>
        </p:txBody>
      </p:sp>
      <p:sp>
        <p:nvSpPr>
          <p:cNvPr id="440336" name="Text Box 16"/>
          <p:cNvSpPr txBox="1">
            <a:spLocks noChangeArrowheads="1"/>
          </p:cNvSpPr>
          <p:nvPr/>
        </p:nvSpPr>
        <p:spPr bwMode="auto">
          <a:xfrm>
            <a:off x="7610475" y="2022475"/>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rgbClr val="CC0000"/>
                </a:solidFill>
              </a:rPr>
              <a:t>Output</a:t>
            </a:r>
            <a:endParaRPr lang="en-US">
              <a:solidFill>
                <a:srgbClr val="CC0000"/>
              </a:solidFill>
            </a:endParaRPr>
          </a:p>
        </p:txBody>
      </p:sp>
      <p:sp>
        <p:nvSpPr>
          <p:cNvPr id="440337" name="Text Box 17"/>
          <p:cNvSpPr txBox="1">
            <a:spLocks noChangeArrowheads="1"/>
          </p:cNvSpPr>
          <p:nvPr/>
        </p:nvSpPr>
        <p:spPr bwMode="auto">
          <a:xfrm>
            <a:off x="214313" y="4892675"/>
            <a:ext cx="1905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Independent variables</a:t>
            </a:r>
            <a:endParaRPr lang="en-US" i="1">
              <a:solidFill>
                <a:srgbClr val="009900"/>
              </a:solidFill>
            </a:endParaRPr>
          </a:p>
        </p:txBody>
      </p:sp>
      <p:sp>
        <p:nvSpPr>
          <p:cNvPr id="440338" name="Text Box 18"/>
          <p:cNvSpPr txBox="1">
            <a:spLocks noChangeArrowheads="1"/>
          </p:cNvSpPr>
          <p:nvPr/>
        </p:nvSpPr>
        <p:spPr bwMode="auto">
          <a:xfrm>
            <a:off x="6958013" y="4733925"/>
            <a:ext cx="16002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CC0000"/>
                </a:solidFill>
              </a:rPr>
              <a:t>Dependent variable</a:t>
            </a:r>
          </a:p>
          <a:p>
            <a:pPr algn="l">
              <a:spcBef>
                <a:spcPct val="50000"/>
              </a:spcBef>
            </a:pPr>
            <a:r>
              <a:rPr lang="en-US" b="1" i="1">
                <a:solidFill>
                  <a:srgbClr val="CC0000"/>
                </a:solidFill>
              </a:rPr>
              <a:t>Prediction</a:t>
            </a:r>
            <a:endParaRPr lang="en-US">
              <a:solidFill>
                <a:srgbClr val="CC0000"/>
              </a:solidFill>
            </a:endParaRPr>
          </a:p>
        </p:txBody>
      </p:sp>
      <p:sp>
        <p:nvSpPr>
          <p:cNvPr id="440339" name="Text Box 19"/>
          <p:cNvSpPr txBox="1">
            <a:spLocks noChangeArrowheads="1"/>
          </p:cNvSpPr>
          <p:nvPr/>
        </p:nvSpPr>
        <p:spPr bwMode="auto">
          <a:xfrm>
            <a:off x="5334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Age</a:t>
            </a:r>
            <a:endParaRPr lang="en-US" i="1">
              <a:solidFill>
                <a:srgbClr val="009900"/>
              </a:solidFill>
            </a:endParaRPr>
          </a:p>
        </p:txBody>
      </p:sp>
      <p:sp>
        <p:nvSpPr>
          <p:cNvPr id="440340" name="Text Box 20"/>
          <p:cNvSpPr txBox="1">
            <a:spLocks noChangeArrowheads="1"/>
          </p:cNvSpPr>
          <p:nvPr/>
        </p:nvSpPr>
        <p:spPr bwMode="auto">
          <a:xfrm>
            <a:off x="15240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34</a:t>
            </a:r>
            <a:endParaRPr lang="en-US" i="1">
              <a:solidFill>
                <a:schemeClr val="bg1"/>
              </a:solidFill>
            </a:endParaRPr>
          </a:p>
        </p:txBody>
      </p:sp>
      <p:sp>
        <p:nvSpPr>
          <p:cNvPr id="440341" name="Text Box 21"/>
          <p:cNvSpPr txBox="1">
            <a:spLocks noChangeArrowheads="1"/>
          </p:cNvSpPr>
          <p:nvPr/>
        </p:nvSpPr>
        <p:spPr bwMode="auto">
          <a:xfrm>
            <a:off x="1524000" y="3124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2</a:t>
            </a:r>
            <a:endParaRPr lang="en-US" b="1" i="1">
              <a:solidFill>
                <a:schemeClr val="bg1"/>
              </a:solidFill>
            </a:endParaRPr>
          </a:p>
        </p:txBody>
      </p:sp>
      <p:sp>
        <p:nvSpPr>
          <p:cNvPr id="440342" name="Text Box 22"/>
          <p:cNvSpPr txBox="1">
            <a:spLocks noChangeArrowheads="1"/>
          </p:cNvSpPr>
          <p:nvPr/>
        </p:nvSpPr>
        <p:spPr bwMode="auto">
          <a:xfrm>
            <a:off x="304800" y="31242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Gender</a:t>
            </a:r>
            <a:endParaRPr lang="en-US" i="1">
              <a:solidFill>
                <a:srgbClr val="009900"/>
              </a:solidFill>
            </a:endParaRPr>
          </a:p>
        </p:txBody>
      </p:sp>
      <p:sp>
        <p:nvSpPr>
          <p:cNvPr id="440343" name="Text Box 23"/>
          <p:cNvSpPr txBox="1">
            <a:spLocks noChangeArrowheads="1"/>
          </p:cNvSpPr>
          <p:nvPr/>
        </p:nvSpPr>
        <p:spPr bwMode="auto">
          <a:xfrm>
            <a:off x="381000" y="3962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Stage</a:t>
            </a:r>
            <a:endParaRPr lang="en-US" i="1">
              <a:solidFill>
                <a:srgbClr val="009900"/>
              </a:solidFill>
            </a:endParaRPr>
          </a:p>
        </p:txBody>
      </p:sp>
      <p:sp>
        <p:nvSpPr>
          <p:cNvPr id="440344" name="Text Box 24"/>
          <p:cNvSpPr txBox="1">
            <a:spLocks noChangeArrowheads="1"/>
          </p:cNvSpPr>
          <p:nvPr/>
        </p:nvSpPr>
        <p:spPr bwMode="auto">
          <a:xfrm>
            <a:off x="1524000" y="3886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4</a:t>
            </a:r>
            <a:endParaRPr lang="en-US" b="1" i="1">
              <a:solidFill>
                <a:schemeClr val="bg1"/>
              </a:solidFill>
            </a:endParaRPr>
          </a:p>
        </p:txBody>
      </p:sp>
      <p:sp>
        <p:nvSpPr>
          <p:cNvPr id="440345" name="Text Box 25"/>
          <p:cNvSpPr txBox="1">
            <a:spLocks noChangeArrowheads="1"/>
          </p:cNvSpPr>
          <p:nvPr/>
        </p:nvSpPr>
        <p:spPr bwMode="auto">
          <a:xfrm>
            <a:off x="2716213" y="21891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.6</a:t>
            </a:r>
            <a:endParaRPr lang="en-US" sz="1200"/>
          </a:p>
        </p:txBody>
      </p:sp>
      <p:sp>
        <p:nvSpPr>
          <p:cNvPr id="440346" name="Text Box 26"/>
          <p:cNvSpPr txBox="1">
            <a:spLocks noChangeArrowheads="1"/>
          </p:cNvSpPr>
          <p:nvPr/>
        </p:nvSpPr>
        <p:spPr bwMode="auto">
          <a:xfrm>
            <a:off x="5054600" y="26717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.5</a:t>
            </a:r>
            <a:endParaRPr lang="en-US" sz="1200"/>
          </a:p>
        </p:txBody>
      </p:sp>
      <p:sp>
        <p:nvSpPr>
          <p:cNvPr id="440347" name="Text Box 27"/>
          <p:cNvSpPr txBox="1">
            <a:spLocks noChangeArrowheads="1"/>
          </p:cNvSpPr>
          <p:nvPr/>
        </p:nvSpPr>
        <p:spPr bwMode="auto">
          <a:xfrm>
            <a:off x="5051425" y="35226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.8</a:t>
            </a:r>
            <a:endParaRPr lang="en-US" sz="1200"/>
          </a:p>
        </p:txBody>
      </p:sp>
      <p:sp>
        <p:nvSpPr>
          <p:cNvPr id="440348" name="Text Box 28"/>
          <p:cNvSpPr txBox="1">
            <a:spLocks noChangeArrowheads="1"/>
          </p:cNvSpPr>
          <p:nvPr/>
        </p:nvSpPr>
        <p:spPr bwMode="auto">
          <a:xfrm>
            <a:off x="2327275" y="286702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.1</a:t>
            </a:r>
            <a:endParaRPr lang="en-US" sz="1200"/>
          </a:p>
        </p:txBody>
      </p:sp>
      <p:sp>
        <p:nvSpPr>
          <p:cNvPr id="440349" name="Text Box 29"/>
          <p:cNvSpPr txBox="1">
            <a:spLocks noChangeArrowheads="1"/>
          </p:cNvSpPr>
          <p:nvPr/>
        </p:nvSpPr>
        <p:spPr bwMode="auto">
          <a:xfrm>
            <a:off x="2705100" y="3556000"/>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.7</a:t>
            </a:r>
            <a:endParaRPr lang="en-US" sz="1200"/>
          </a:p>
        </p:txBody>
      </p:sp>
      <p:sp>
        <p:nvSpPr>
          <p:cNvPr id="440350" name="Text Box 30"/>
          <p:cNvSpPr txBox="1">
            <a:spLocks noChangeArrowheads="1"/>
          </p:cNvSpPr>
          <p:nvPr/>
        </p:nvSpPr>
        <p:spPr bwMode="auto">
          <a:xfrm>
            <a:off x="5318125" y="499903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Weights</a:t>
            </a:r>
            <a:endParaRPr lang="en-US"/>
          </a:p>
        </p:txBody>
      </p:sp>
      <p:sp>
        <p:nvSpPr>
          <p:cNvPr id="440351" name="Text Box 31"/>
          <p:cNvSpPr txBox="1">
            <a:spLocks noChangeArrowheads="1"/>
          </p:cNvSpPr>
          <p:nvPr/>
        </p:nvSpPr>
        <p:spPr bwMode="auto">
          <a:xfrm>
            <a:off x="3790950" y="4933950"/>
            <a:ext cx="13049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chemeClr val="accent2"/>
                </a:solidFill>
              </a:rPr>
              <a:t>HiddenLayer</a:t>
            </a:r>
            <a:endParaRPr lang="en-US"/>
          </a:p>
        </p:txBody>
      </p:sp>
      <p:sp>
        <p:nvSpPr>
          <p:cNvPr id="440352" name="Text Box 32"/>
          <p:cNvSpPr txBox="1">
            <a:spLocks noChangeArrowheads="1"/>
          </p:cNvSpPr>
          <p:nvPr/>
        </p:nvSpPr>
        <p:spPr bwMode="auto">
          <a:xfrm>
            <a:off x="7378700" y="3532188"/>
            <a:ext cx="16144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1800" b="1"/>
              <a:t>“Probability of beingAlive”</a:t>
            </a:r>
            <a:endParaRPr lang="en-US" b="1" i="1"/>
          </a:p>
        </p:txBody>
      </p:sp>
      <p:sp>
        <p:nvSpPr>
          <p:cNvPr id="440353" name="Text Box 33"/>
          <p:cNvSpPr txBox="1">
            <a:spLocks noChangeArrowheads="1"/>
          </p:cNvSpPr>
          <p:nvPr/>
        </p:nvSpPr>
        <p:spPr bwMode="auto">
          <a:xfrm>
            <a:off x="7845425" y="2703513"/>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0.6</a:t>
            </a:r>
            <a:endParaRPr lang="en-US" b="1" i="1"/>
          </a:p>
        </p:txBody>
      </p:sp>
      <p:grpSp>
        <p:nvGrpSpPr>
          <p:cNvPr id="440354" name="Group 34"/>
          <p:cNvGrpSpPr>
            <a:grpSpLocks/>
          </p:cNvGrpSpPr>
          <p:nvPr/>
        </p:nvGrpSpPr>
        <p:grpSpPr bwMode="auto">
          <a:xfrm>
            <a:off x="5794375" y="2625725"/>
            <a:ext cx="1987550" cy="1401763"/>
            <a:chOff x="3340" y="1013"/>
            <a:chExt cx="1252" cy="883"/>
          </a:xfrm>
        </p:grpSpPr>
        <p:sp>
          <p:nvSpPr>
            <p:cNvPr id="440355" name="AutoShape 35"/>
            <p:cNvSpPr>
              <a:spLocks noChangeArrowheads="1"/>
            </p:cNvSpPr>
            <p:nvPr/>
          </p:nvSpPr>
          <p:spPr bwMode="auto">
            <a:xfrm>
              <a:off x="3510" y="1013"/>
              <a:ext cx="819" cy="883"/>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40356" name="Group 36"/>
            <p:cNvGrpSpPr>
              <a:grpSpLocks/>
            </p:cNvGrpSpPr>
            <p:nvPr/>
          </p:nvGrpSpPr>
          <p:grpSpPr bwMode="auto">
            <a:xfrm>
              <a:off x="3785" y="1189"/>
              <a:ext cx="404" cy="331"/>
              <a:chOff x="4520" y="1893"/>
              <a:chExt cx="404" cy="331"/>
            </a:xfrm>
          </p:grpSpPr>
          <p:sp>
            <p:nvSpPr>
              <p:cNvPr id="440357" name="Freeform 37"/>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0358" name="Freeform 38"/>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40359" name="Text Box 39"/>
            <p:cNvSpPr txBox="1">
              <a:spLocks noChangeArrowheads="1"/>
            </p:cNvSpPr>
            <p:nvPr/>
          </p:nvSpPr>
          <p:spPr bwMode="auto">
            <a:xfrm>
              <a:off x="3340" y="1264"/>
              <a:ext cx="274" cy="3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3200" b="1">
                  <a:latin typeface="Symbol" pitchFamily="18" charset="2"/>
                </a:rPr>
                <a:t>S</a:t>
              </a:r>
              <a:endParaRPr lang="en-US" sz="1200"/>
            </a:p>
          </p:txBody>
        </p:sp>
        <p:sp>
          <p:nvSpPr>
            <p:cNvPr id="440360" name="Freeform 40"/>
            <p:cNvSpPr>
              <a:spLocks/>
            </p:cNvSpPr>
            <p:nvPr/>
          </p:nvSpPr>
          <p:spPr bwMode="auto">
            <a:xfrm>
              <a:off x="3600" y="1478"/>
              <a:ext cx="440" cy="287"/>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0361" name="Freeform 41"/>
            <p:cNvSpPr>
              <a:spLocks/>
            </p:cNvSpPr>
            <p:nvPr/>
          </p:nvSpPr>
          <p:spPr bwMode="auto">
            <a:xfrm>
              <a:off x="4013" y="1155"/>
              <a:ext cx="579" cy="179"/>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Tree>
    <p:extLst>
      <p:ext uri="{BB962C8B-B14F-4D97-AF65-F5344CB8AC3E}">
        <p14:creationId xmlns:p14="http://schemas.microsoft.com/office/powerpoint/2010/main" val="17911285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4"/>
          <p:cNvSpPr>
            <a:spLocks noGrp="1"/>
          </p:cNvSpPr>
          <p:nvPr>
            <p:ph type="sldNum" sz="quarter" idx="11"/>
          </p:nvPr>
        </p:nvSpPr>
        <p:spPr/>
        <p:txBody>
          <a:bodyPr/>
          <a:lstStyle/>
          <a:p>
            <a:fld id="{385643AE-1F31-48E4-89CA-538B34CE0302}" type="slidenum">
              <a:rPr lang="he-IL"/>
              <a:pPr/>
              <a:t>54</a:t>
            </a:fld>
            <a:endParaRPr lang="en-US"/>
          </a:p>
        </p:txBody>
      </p:sp>
      <p:sp>
        <p:nvSpPr>
          <p:cNvPr id="43" name="Footer Placeholder 5"/>
          <p:cNvSpPr>
            <a:spLocks noGrp="1"/>
          </p:cNvSpPr>
          <p:nvPr>
            <p:ph type="ftr" sz="quarter" idx="12"/>
          </p:nvPr>
        </p:nvSpPr>
        <p:spPr/>
        <p:txBody>
          <a:bodyPr/>
          <a:lstStyle/>
          <a:p>
            <a:r>
              <a:rPr lang="en-US"/>
              <a:t>Machine Learning, Dr. Lior Rokach, Ben-Gurion University</a:t>
            </a:r>
          </a:p>
        </p:txBody>
      </p:sp>
      <p:sp>
        <p:nvSpPr>
          <p:cNvPr id="442370" name="Freeform 2"/>
          <p:cNvSpPr>
            <a:spLocks/>
          </p:cNvSpPr>
          <p:nvPr/>
        </p:nvSpPr>
        <p:spPr bwMode="auto">
          <a:xfrm>
            <a:off x="1395413" y="1905000"/>
            <a:ext cx="3333750" cy="2676525"/>
          </a:xfrm>
          <a:custGeom>
            <a:avLst/>
            <a:gdLst>
              <a:gd name="T0" fmla="*/ 11 w 2100"/>
              <a:gd name="T1" fmla="*/ 0 h 1686"/>
              <a:gd name="T2" fmla="*/ 2100 w 2100"/>
              <a:gd name="T3" fmla="*/ 1034 h 1686"/>
              <a:gd name="T4" fmla="*/ 2100 w 2100"/>
              <a:gd name="T5" fmla="*/ 1686 h 1686"/>
              <a:gd name="T6" fmla="*/ 0 w 2100"/>
              <a:gd name="T7" fmla="*/ 1686 h 1686"/>
              <a:gd name="T8" fmla="*/ 11 w 2100"/>
              <a:gd name="T9" fmla="*/ 0 h 1686"/>
            </a:gdLst>
            <a:ahLst/>
            <a:cxnLst>
              <a:cxn ang="0">
                <a:pos x="T0" y="T1"/>
              </a:cxn>
              <a:cxn ang="0">
                <a:pos x="T2" y="T3"/>
              </a:cxn>
              <a:cxn ang="0">
                <a:pos x="T4" y="T5"/>
              </a:cxn>
              <a:cxn ang="0">
                <a:pos x="T6" y="T7"/>
              </a:cxn>
              <a:cxn ang="0">
                <a:pos x="T8" y="T9"/>
              </a:cxn>
            </a:cxnLst>
            <a:rect l="0" t="0" r="r" b="b"/>
            <a:pathLst>
              <a:path w="2100" h="1686">
                <a:moveTo>
                  <a:pt x="11" y="0"/>
                </a:moveTo>
                <a:lnTo>
                  <a:pt x="2100" y="1034"/>
                </a:lnTo>
                <a:lnTo>
                  <a:pt x="2100" y="1686"/>
                </a:lnTo>
                <a:lnTo>
                  <a:pt x="0" y="1686"/>
                </a:lnTo>
                <a:lnTo>
                  <a:pt x="11" y="0"/>
                </a:lnTo>
                <a:close/>
              </a:path>
            </a:pathLst>
          </a:cu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2371" name="AutoShape 3"/>
          <p:cNvSpPr>
            <a:spLocks noChangeArrowheads="1"/>
          </p:cNvSpPr>
          <p:nvPr/>
        </p:nvSpPr>
        <p:spPr bwMode="auto">
          <a:xfrm>
            <a:off x="1524000" y="22098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p>
        </p:txBody>
      </p:sp>
      <p:sp>
        <p:nvSpPr>
          <p:cNvPr id="442372" name="AutoShape 4"/>
          <p:cNvSpPr>
            <a:spLocks noChangeArrowheads="1"/>
          </p:cNvSpPr>
          <p:nvPr/>
        </p:nvSpPr>
        <p:spPr bwMode="auto">
          <a:xfrm>
            <a:off x="1524000" y="30480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2373" name="AutoShape 5"/>
          <p:cNvSpPr>
            <a:spLocks noChangeArrowheads="1"/>
          </p:cNvSpPr>
          <p:nvPr/>
        </p:nvSpPr>
        <p:spPr bwMode="auto">
          <a:xfrm>
            <a:off x="1524000" y="38862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2374" name="AutoShape 6"/>
          <p:cNvSpPr>
            <a:spLocks noChangeArrowheads="1"/>
          </p:cNvSpPr>
          <p:nvPr/>
        </p:nvSpPr>
        <p:spPr bwMode="auto">
          <a:xfrm>
            <a:off x="3962400" y="2667000"/>
            <a:ext cx="457200" cy="304800"/>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2375" name="AutoShape 7"/>
          <p:cNvSpPr>
            <a:spLocks noChangeArrowheads="1"/>
          </p:cNvSpPr>
          <p:nvPr/>
        </p:nvSpPr>
        <p:spPr bwMode="auto">
          <a:xfrm>
            <a:off x="3962400" y="3581400"/>
            <a:ext cx="457200" cy="304800"/>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cxnSp>
        <p:nvCxnSpPr>
          <p:cNvPr id="442376" name="AutoShape 8"/>
          <p:cNvCxnSpPr>
            <a:cxnSpLocks noChangeShapeType="1"/>
            <a:stCxn id="442372" idx="6"/>
            <a:endCxn id="442375" idx="2"/>
          </p:cNvCxnSpPr>
          <p:nvPr/>
        </p:nvCxnSpPr>
        <p:spPr bwMode="auto">
          <a:xfrm>
            <a:off x="2209800" y="3314700"/>
            <a:ext cx="1752600" cy="419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377" name="AutoShape 9"/>
          <p:cNvCxnSpPr>
            <a:cxnSpLocks noChangeShapeType="1"/>
            <a:stCxn id="442371" idx="6"/>
            <a:endCxn id="442375" idx="2"/>
          </p:cNvCxnSpPr>
          <p:nvPr/>
        </p:nvCxnSpPr>
        <p:spPr bwMode="auto">
          <a:xfrm>
            <a:off x="2209800" y="2476500"/>
            <a:ext cx="1752600" cy="1257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378" name="AutoShape 10"/>
          <p:cNvCxnSpPr>
            <a:cxnSpLocks noChangeShapeType="1"/>
            <a:stCxn id="442373" idx="6"/>
          </p:cNvCxnSpPr>
          <p:nvPr/>
        </p:nvCxnSpPr>
        <p:spPr bwMode="auto">
          <a:xfrm flipV="1">
            <a:off x="2209800" y="3695700"/>
            <a:ext cx="1895475"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379" name="AutoShape 11"/>
          <p:cNvCxnSpPr>
            <a:cxnSpLocks noChangeShapeType="1"/>
            <a:stCxn id="442374" idx="6"/>
          </p:cNvCxnSpPr>
          <p:nvPr/>
        </p:nvCxnSpPr>
        <p:spPr bwMode="auto">
          <a:xfrm>
            <a:off x="4419600" y="2819400"/>
            <a:ext cx="1400175" cy="4683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2380" name="AutoShape 12"/>
          <p:cNvCxnSpPr>
            <a:cxnSpLocks noChangeShapeType="1"/>
            <a:stCxn id="442375" idx="6"/>
          </p:cNvCxnSpPr>
          <p:nvPr/>
        </p:nvCxnSpPr>
        <p:spPr bwMode="auto">
          <a:xfrm flipV="1">
            <a:off x="4419600" y="3352800"/>
            <a:ext cx="1400175"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2381" name="Text Box 13"/>
          <p:cNvSpPr txBox="1">
            <a:spLocks noChangeArrowheads="1"/>
          </p:cNvSpPr>
          <p:nvPr/>
        </p:nvSpPr>
        <p:spPr bwMode="auto">
          <a:xfrm>
            <a:off x="1285875" y="15367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rgbClr val="009900"/>
                </a:solidFill>
              </a:rPr>
              <a:t>Inputs</a:t>
            </a:r>
            <a:endParaRPr lang="en-US">
              <a:solidFill>
                <a:srgbClr val="009900"/>
              </a:solidFill>
            </a:endParaRPr>
          </a:p>
        </p:txBody>
      </p:sp>
      <p:sp>
        <p:nvSpPr>
          <p:cNvPr id="442382" name="Text Box 14"/>
          <p:cNvSpPr txBox="1">
            <a:spLocks noChangeArrowheads="1"/>
          </p:cNvSpPr>
          <p:nvPr/>
        </p:nvSpPr>
        <p:spPr bwMode="auto">
          <a:xfrm>
            <a:off x="2308225" y="492918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Weights</a:t>
            </a:r>
            <a:endParaRPr lang="en-US"/>
          </a:p>
        </p:txBody>
      </p:sp>
      <p:sp>
        <p:nvSpPr>
          <p:cNvPr id="442383" name="Text Box 15"/>
          <p:cNvSpPr txBox="1">
            <a:spLocks noChangeArrowheads="1"/>
          </p:cNvSpPr>
          <p:nvPr/>
        </p:nvSpPr>
        <p:spPr bwMode="auto">
          <a:xfrm>
            <a:off x="7610475" y="2022475"/>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rgbClr val="CC0000"/>
                </a:solidFill>
              </a:rPr>
              <a:t>Output</a:t>
            </a:r>
            <a:endParaRPr lang="en-US">
              <a:solidFill>
                <a:srgbClr val="CC0000"/>
              </a:solidFill>
            </a:endParaRPr>
          </a:p>
        </p:txBody>
      </p:sp>
      <p:sp>
        <p:nvSpPr>
          <p:cNvPr id="442384" name="Text Box 16"/>
          <p:cNvSpPr txBox="1">
            <a:spLocks noChangeArrowheads="1"/>
          </p:cNvSpPr>
          <p:nvPr/>
        </p:nvSpPr>
        <p:spPr bwMode="auto">
          <a:xfrm>
            <a:off x="214313" y="4892675"/>
            <a:ext cx="1905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Independent variables</a:t>
            </a:r>
            <a:endParaRPr lang="en-US" i="1">
              <a:solidFill>
                <a:srgbClr val="009900"/>
              </a:solidFill>
            </a:endParaRPr>
          </a:p>
        </p:txBody>
      </p:sp>
      <p:sp>
        <p:nvSpPr>
          <p:cNvPr id="442385" name="Text Box 17"/>
          <p:cNvSpPr txBox="1">
            <a:spLocks noChangeArrowheads="1"/>
          </p:cNvSpPr>
          <p:nvPr/>
        </p:nvSpPr>
        <p:spPr bwMode="auto">
          <a:xfrm>
            <a:off x="6958013" y="4733925"/>
            <a:ext cx="16002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CC0000"/>
                </a:solidFill>
              </a:rPr>
              <a:t>Dependent variable</a:t>
            </a:r>
          </a:p>
          <a:p>
            <a:pPr algn="l">
              <a:spcBef>
                <a:spcPct val="50000"/>
              </a:spcBef>
            </a:pPr>
            <a:r>
              <a:rPr lang="en-US" b="1" i="1">
                <a:solidFill>
                  <a:srgbClr val="CC0000"/>
                </a:solidFill>
              </a:rPr>
              <a:t>Prediction</a:t>
            </a:r>
            <a:endParaRPr lang="en-US">
              <a:solidFill>
                <a:srgbClr val="CC0000"/>
              </a:solidFill>
            </a:endParaRPr>
          </a:p>
        </p:txBody>
      </p:sp>
      <p:sp>
        <p:nvSpPr>
          <p:cNvPr id="442386" name="Text Box 18"/>
          <p:cNvSpPr txBox="1">
            <a:spLocks noChangeArrowheads="1"/>
          </p:cNvSpPr>
          <p:nvPr/>
        </p:nvSpPr>
        <p:spPr bwMode="auto">
          <a:xfrm>
            <a:off x="5334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Age</a:t>
            </a:r>
            <a:endParaRPr lang="en-US" i="1">
              <a:solidFill>
                <a:srgbClr val="009900"/>
              </a:solidFill>
            </a:endParaRPr>
          </a:p>
        </p:txBody>
      </p:sp>
      <p:sp>
        <p:nvSpPr>
          <p:cNvPr id="442387" name="Text Box 19"/>
          <p:cNvSpPr txBox="1">
            <a:spLocks noChangeArrowheads="1"/>
          </p:cNvSpPr>
          <p:nvPr/>
        </p:nvSpPr>
        <p:spPr bwMode="auto">
          <a:xfrm>
            <a:off x="15240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34</a:t>
            </a:r>
            <a:endParaRPr lang="en-US" i="1">
              <a:solidFill>
                <a:schemeClr val="bg1"/>
              </a:solidFill>
            </a:endParaRPr>
          </a:p>
        </p:txBody>
      </p:sp>
      <p:sp>
        <p:nvSpPr>
          <p:cNvPr id="442388" name="Text Box 20"/>
          <p:cNvSpPr txBox="1">
            <a:spLocks noChangeArrowheads="1"/>
          </p:cNvSpPr>
          <p:nvPr/>
        </p:nvSpPr>
        <p:spPr bwMode="auto">
          <a:xfrm>
            <a:off x="1524000" y="3124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2</a:t>
            </a:r>
            <a:endParaRPr lang="en-US" b="1" i="1">
              <a:solidFill>
                <a:schemeClr val="bg1"/>
              </a:solidFill>
            </a:endParaRPr>
          </a:p>
        </p:txBody>
      </p:sp>
      <p:sp>
        <p:nvSpPr>
          <p:cNvPr id="442389" name="Text Box 21"/>
          <p:cNvSpPr txBox="1">
            <a:spLocks noChangeArrowheads="1"/>
          </p:cNvSpPr>
          <p:nvPr/>
        </p:nvSpPr>
        <p:spPr bwMode="auto">
          <a:xfrm>
            <a:off x="304800" y="31242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Gender</a:t>
            </a:r>
            <a:endParaRPr lang="en-US" i="1">
              <a:solidFill>
                <a:srgbClr val="009900"/>
              </a:solidFill>
            </a:endParaRPr>
          </a:p>
        </p:txBody>
      </p:sp>
      <p:sp>
        <p:nvSpPr>
          <p:cNvPr id="442390" name="Text Box 22"/>
          <p:cNvSpPr txBox="1">
            <a:spLocks noChangeArrowheads="1"/>
          </p:cNvSpPr>
          <p:nvPr/>
        </p:nvSpPr>
        <p:spPr bwMode="auto">
          <a:xfrm>
            <a:off x="381000" y="3962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Stage</a:t>
            </a:r>
            <a:endParaRPr lang="en-US" i="1">
              <a:solidFill>
                <a:srgbClr val="009900"/>
              </a:solidFill>
            </a:endParaRPr>
          </a:p>
        </p:txBody>
      </p:sp>
      <p:sp>
        <p:nvSpPr>
          <p:cNvPr id="442391" name="Text Box 23"/>
          <p:cNvSpPr txBox="1">
            <a:spLocks noChangeArrowheads="1"/>
          </p:cNvSpPr>
          <p:nvPr/>
        </p:nvSpPr>
        <p:spPr bwMode="auto">
          <a:xfrm>
            <a:off x="1524000" y="3886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4</a:t>
            </a:r>
            <a:endParaRPr lang="en-US" b="1" i="1">
              <a:solidFill>
                <a:schemeClr val="bg1"/>
              </a:solidFill>
            </a:endParaRPr>
          </a:p>
        </p:txBody>
      </p:sp>
      <p:sp>
        <p:nvSpPr>
          <p:cNvPr id="442392" name="Text Box 24"/>
          <p:cNvSpPr txBox="1">
            <a:spLocks noChangeArrowheads="1"/>
          </p:cNvSpPr>
          <p:nvPr/>
        </p:nvSpPr>
        <p:spPr bwMode="auto">
          <a:xfrm>
            <a:off x="4905375" y="2522538"/>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.5</a:t>
            </a:r>
            <a:endParaRPr lang="en-US" sz="1200"/>
          </a:p>
        </p:txBody>
      </p:sp>
      <p:sp>
        <p:nvSpPr>
          <p:cNvPr id="442393" name="Text Box 25"/>
          <p:cNvSpPr txBox="1">
            <a:spLocks noChangeArrowheads="1"/>
          </p:cNvSpPr>
          <p:nvPr/>
        </p:nvSpPr>
        <p:spPr bwMode="auto">
          <a:xfrm>
            <a:off x="4986338" y="36369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.8</a:t>
            </a:r>
            <a:endParaRPr lang="en-US" sz="1200"/>
          </a:p>
        </p:txBody>
      </p:sp>
      <p:sp>
        <p:nvSpPr>
          <p:cNvPr id="442394" name="Text Box 26"/>
          <p:cNvSpPr txBox="1">
            <a:spLocks noChangeArrowheads="1"/>
          </p:cNvSpPr>
          <p:nvPr/>
        </p:nvSpPr>
        <p:spPr bwMode="auto">
          <a:xfrm>
            <a:off x="2900363" y="393541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.2</a:t>
            </a:r>
            <a:endParaRPr lang="en-US" sz="1200"/>
          </a:p>
        </p:txBody>
      </p:sp>
      <p:sp>
        <p:nvSpPr>
          <p:cNvPr id="442395" name="Text Box 27"/>
          <p:cNvSpPr txBox="1">
            <a:spLocks noChangeArrowheads="1"/>
          </p:cNvSpPr>
          <p:nvPr/>
        </p:nvSpPr>
        <p:spPr bwMode="auto">
          <a:xfrm>
            <a:off x="2311400" y="331152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.3</a:t>
            </a:r>
            <a:endParaRPr lang="en-US" sz="1200"/>
          </a:p>
        </p:txBody>
      </p:sp>
      <p:sp>
        <p:nvSpPr>
          <p:cNvPr id="442396" name="Text Box 28"/>
          <p:cNvSpPr txBox="1">
            <a:spLocks noChangeArrowheads="1"/>
          </p:cNvSpPr>
          <p:nvPr/>
        </p:nvSpPr>
        <p:spPr bwMode="auto">
          <a:xfrm>
            <a:off x="2720975" y="26209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.2</a:t>
            </a:r>
            <a:endParaRPr lang="en-US" sz="1200"/>
          </a:p>
        </p:txBody>
      </p:sp>
      <p:sp>
        <p:nvSpPr>
          <p:cNvPr id="442397" name="Text Box 29"/>
          <p:cNvSpPr txBox="1">
            <a:spLocks noChangeArrowheads="1"/>
          </p:cNvSpPr>
          <p:nvPr/>
        </p:nvSpPr>
        <p:spPr bwMode="auto">
          <a:xfrm>
            <a:off x="5318125" y="499903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Weights</a:t>
            </a:r>
            <a:endParaRPr lang="en-US"/>
          </a:p>
        </p:txBody>
      </p:sp>
      <p:sp>
        <p:nvSpPr>
          <p:cNvPr id="442398" name="Text Box 30"/>
          <p:cNvSpPr txBox="1">
            <a:spLocks noChangeArrowheads="1"/>
          </p:cNvSpPr>
          <p:nvPr/>
        </p:nvSpPr>
        <p:spPr bwMode="auto">
          <a:xfrm>
            <a:off x="3790950" y="4933950"/>
            <a:ext cx="13049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chemeClr val="accent2"/>
                </a:solidFill>
              </a:rPr>
              <a:t>HiddenLayer</a:t>
            </a:r>
            <a:endParaRPr lang="en-US"/>
          </a:p>
        </p:txBody>
      </p:sp>
      <p:sp>
        <p:nvSpPr>
          <p:cNvPr id="442399" name="Text Box 31"/>
          <p:cNvSpPr txBox="1">
            <a:spLocks noChangeArrowheads="1"/>
          </p:cNvSpPr>
          <p:nvPr/>
        </p:nvSpPr>
        <p:spPr bwMode="auto">
          <a:xfrm>
            <a:off x="7378700" y="3532188"/>
            <a:ext cx="16144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1800" b="1"/>
              <a:t>“Probability of beingAlive”</a:t>
            </a:r>
            <a:endParaRPr lang="en-US" b="1" i="1"/>
          </a:p>
        </p:txBody>
      </p:sp>
      <p:sp>
        <p:nvSpPr>
          <p:cNvPr id="442400" name="Text Box 32"/>
          <p:cNvSpPr txBox="1">
            <a:spLocks noChangeArrowheads="1"/>
          </p:cNvSpPr>
          <p:nvPr/>
        </p:nvSpPr>
        <p:spPr bwMode="auto">
          <a:xfrm>
            <a:off x="7845425" y="2703513"/>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0.6</a:t>
            </a:r>
            <a:endParaRPr lang="en-US" b="1" i="1"/>
          </a:p>
        </p:txBody>
      </p:sp>
      <p:grpSp>
        <p:nvGrpSpPr>
          <p:cNvPr id="442401" name="Group 33"/>
          <p:cNvGrpSpPr>
            <a:grpSpLocks/>
          </p:cNvGrpSpPr>
          <p:nvPr/>
        </p:nvGrpSpPr>
        <p:grpSpPr bwMode="auto">
          <a:xfrm>
            <a:off x="5794375" y="2625725"/>
            <a:ext cx="1987550" cy="1401763"/>
            <a:chOff x="3340" y="1013"/>
            <a:chExt cx="1252" cy="883"/>
          </a:xfrm>
        </p:grpSpPr>
        <p:sp>
          <p:nvSpPr>
            <p:cNvPr id="442402" name="AutoShape 34"/>
            <p:cNvSpPr>
              <a:spLocks noChangeArrowheads="1"/>
            </p:cNvSpPr>
            <p:nvPr/>
          </p:nvSpPr>
          <p:spPr bwMode="auto">
            <a:xfrm>
              <a:off x="3510" y="1013"/>
              <a:ext cx="819" cy="883"/>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42403" name="Group 35"/>
            <p:cNvGrpSpPr>
              <a:grpSpLocks/>
            </p:cNvGrpSpPr>
            <p:nvPr/>
          </p:nvGrpSpPr>
          <p:grpSpPr bwMode="auto">
            <a:xfrm>
              <a:off x="3785" y="1189"/>
              <a:ext cx="404" cy="331"/>
              <a:chOff x="4520" y="1893"/>
              <a:chExt cx="404" cy="331"/>
            </a:xfrm>
          </p:grpSpPr>
          <p:sp>
            <p:nvSpPr>
              <p:cNvPr id="442404" name="Freeform 36"/>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2405" name="Freeform 37"/>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42406" name="Text Box 38"/>
            <p:cNvSpPr txBox="1">
              <a:spLocks noChangeArrowheads="1"/>
            </p:cNvSpPr>
            <p:nvPr/>
          </p:nvSpPr>
          <p:spPr bwMode="auto">
            <a:xfrm>
              <a:off x="3340" y="1264"/>
              <a:ext cx="274" cy="3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3200" b="1">
                  <a:latin typeface="Symbol" pitchFamily="18" charset="2"/>
                </a:rPr>
                <a:t>S</a:t>
              </a:r>
              <a:endParaRPr lang="en-US" sz="1200"/>
            </a:p>
          </p:txBody>
        </p:sp>
        <p:sp>
          <p:nvSpPr>
            <p:cNvPr id="442407" name="Freeform 39"/>
            <p:cNvSpPr>
              <a:spLocks/>
            </p:cNvSpPr>
            <p:nvPr/>
          </p:nvSpPr>
          <p:spPr bwMode="auto">
            <a:xfrm>
              <a:off x="3600" y="1478"/>
              <a:ext cx="440" cy="287"/>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2408" name="Freeform 40"/>
            <p:cNvSpPr>
              <a:spLocks/>
            </p:cNvSpPr>
            <p:nvPr/>
          </p:nvSpPr>
          <p:spPr bwMode="auto">
            <a:xfrm>
              <a:off x="4013" y="1155"/>
              <a:ext cx="579" cy="179"/>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42409" name="Rectangle 41"/>
          <p:cNvSpPr>
            <a:spLocks noGrp="1" noChangeArrowheads="1"/>
          </p:cNvSpPr>
          <p:nvPr>
            <p:ph type="title"/>
          </p:nvPr>
        </p:nvSpPr>
        <p:spPr/>
        <p:txBody>
          <a:bodyPr/>
          <a:lstStyle/>
          <a:p>
            <a:endParaRPr lang="en-US"/>
          </a:p>
        </p:txBody>
      </p:sp>
    </p:spTree>
    <p:extLst>
      <p:ext uri="{BB962C8B-B14F-4D97-AF65-F5344CB8AC3E}">
        <p14:creationId xmlns:p14="http://schemas.microsoft.com/office/powerpoint/2010/main" val="17652820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
          <p:cNvSpPr>
            <a:spLocks noGrp="1"/>
          </p:cNvSpPr>
          <p:nvPr>
            <p:ph type="sldNum" sz="quarter" idx="11"/>
          </p:nvPr>
        </p:nvSpPr>
        <p:spPr/>
        <p:txBody>
          <a:bodyPr/>
          <a:lstStyle/>
          <a:p>
            <a:fld id="{ED3BF4E2-7498-4481-ACA1-3FEF9F9F9C52}" type="slidenum">
              <a:rPr lang="he-IL"/>
              <a:pPr/>
              <a:t>55</a:t>
            </a:fld>
            <a:endParaRPr lang="en-US"/>
          </a:p>
        </p:txBody>
      </p:sp>
      <p:sp>
        <p:nvSpPr>
          <p:cNvPr id="49" name="Footer Placeholder 5"/>
          <p:cNvSpPr>
            <a:spLocks noGrp="1"/>
          </p:cNvSpPr>
          <p:nvPr>
            <p:ph type="ftr" sz="quarter" idx="12"/>
          </p:nvPr>
        </p:nvSpPr>
        <p:spPr/>
        <p:txBody>
          <a:bodyPr/>
          <a:lstStyle/>
          <a:p>
            <a:r>
              <a:rPr lang="en-US"/>
              <a:t>Machine Learning, Dr. Lior Rokach, Ben-Gurion University</a:t>
            </a:r>
          </a:p>
        </p:txBody>
      </p:sp>
      <p:sp>
        <p:nvSpPr>
          <p:cNvPr id="444418" name="Freeform 2"/>
          <p:cNvSpPr>
            <a:spLocks/>
          </p:cNvSpPr>
          <p:nvPr/>
        </p:nvSpPr>
        <p:spPr bwMode="auto">
          <a:xfrm>
            <a:off x="3760788" y="1987550"/>
            <a:ext cx="3629025" cy="2495550"/>
          </a:xfrm>
          <a:custGeom>
            <a:avLst/>
            <a:gdLst>
              <a:gd name="T0" fmla="*/ 0 w 2286"/>
              <a:gd name="T1" fmla="*/ 0 h 1572"/>
              <a:gd name="T2" fmla="*/ 0 w 2286"/>
              <a:gd name="T3" fmla="*/ 1572 h 1572"/>
              <a:gd name="T4" fmla="*/ 2286 w 2286"/>
              <a:gd name="T5" fmla="*/ 1323 h 1572"/>
              <a:gd name="T6" fmla="*/ 2286 w 2286"/>
              <a:gd name="T7" fmla="*/ 351 h 1572"/>
              <a:gd name="T8" fmla="*/ 0 w 2286"/>
              <a:gd name="T9" fmla="*/ 0 h 1572"/>
            </a:gdLst>
            <a:ahLst/>
            <a:cxnLst>
              <a:cxn ang="0">
                <a:pos x="T0" y="T1"/>
              </a:cxn>
              <a:cxn ang="0">
                <a:pos x="T2" y="T3"/>
              </a:cxn>
              <a:cxn ang="0">
                <a:pos x="T4" y="T5"/>
              </a:cxn>
              <a:cxn ang="0">
                <a:pos x="T6" y="T7"/>
              </a:cxn>
              <a:cxn ang="0">
                <a:pos x="T8" y="T9"/>
              </a:cxn>
            </a:cxnLst>
            <a:rect l="0" t="0" r="r" b="b"/>
            <a:pathLst>
              <a:path w="2286" h="1572">
                <a:moveTo>
                  <a:pt x="0" y="0"/>
                </a:moveTo>
                <a:lnTo>
                  <a:pt x="0" y="1572"/>
                </a:lnTo>
                <a:lnTo>
                  <a:pt x="2286" y="1323"/>
                </a:lnTo>
                <a:lnTo>
                  <a:pt x="2286" y="351"/>
                </a:lnTo>
                <a:lnTo>
                  <a:pt x="0" y="0"/>
                </a:lnTo>
                <a:close/>
              </a:path>
            </a:pathLst>
          </a:custGeom>
          <a:solidFill>
            <a:srgbClr val="66FF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4419" name="Rectangle 3"/>
          <p:cNvSpPr>
            <a:spLocks noGrp="1" noChangeArrowheads="1"/>
          </p:cNvSpPr>
          <p:nvPr>
            <p:ph type="title"/>
          </p:nvPr>
        </p:nvSpPr>
        <p:spPr/>
        <p:txBody>
          <a:bodyPr/>
          <a:lstStyle/>
          <a:p>
            <a:endParaRPr lang="en-US"/>
          </a:p>
        </p:txBody>
      </p:sp>
      <p:sp>
        <p:nvSpPr>
          <p:cNvPr id="444420" name="AutoShape 4"/>
          <p:cNvSpPr>
            <a:spLocks noChangeArrowheads="1"/>
          </p:cNvSpPr>
          <p:nvPr/>
        </p:nvSpPr>
        <p:spPr bwMode="auto">
          <a:xfrm>
            <a:off x="1524000" y="22098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p>
        </p:txBody>
      </p:sp>
      <p:sp>
        <p:nvSpPr>
          <p:cNvPr id="444421" name="AutoShape 5"/>
          <p:cNvSpPr>
            <a:spLocks noChangeArrowheads="1"/>
          </p:cNvSpPr>
          <p:nvPr/>
        </p:nvSpPr>
        <p:spPr bwMode="auto">
          <a:xfrm>
            <a:off x="1524000" y="30480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4422" name="AutoShape 6"/>
          <p:cNvSpPr>
            <a:spLocks noChangeArrowheads="1"/>
          </p:cNvSpPr>
          <p:nvPr/>
        </p:nvSpPr>
        <p:spPr bwMode="auto">
          <a:xfrm>
            <a:off x="1524000" y="38862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4423" name="AutoShape 7"/>
          <p:cNvSpPr>
            <a:spLocks noChangeArrowheads="1"/>
          </p:cNvSpPr>
          <p:nvPr/>
        </p:nvSpPr>
        <p:spPr bwMode="auto">
          <a:xfrm>
            <a:off x="3962400" y="2667000"/>
            <a:ext cx="457200" cy="304800"/>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4424" name="AutoShape 8"/>
          <p:cNvSpPr>
            <a:spLocks noChangeArrowheads="1"/>
          </p:cNvSpPr>
          <p:nvPr/>
        </p:nvSpPr>
        <p:spPr bwMode="auto">
          <a:xfrm>
            <a:off x="3962400" y="3581400"/>
            <a:ext cx="457200" cy="304800"/>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cxnSp>
        <p:nvCxnSpPr>
          <p:cNvPr id="444425" name="AutoShape 9"/>
          <p:cNvCxnSpPr>
            <a:cxnSpLocks noChangeShapeType="1"/>
            <a:stCxn id="444420" idx="6"/>
            <a:endCxn id="444423" idx="2"/>
          </p:cNvCxnSpPr>
          <p:nvPr/>
        </p:nvCxnSpPr>
        <p:spPr bwMode="auto">
          <a:xfrm>
            <a:off x="2209800" y="2476500"/>
            <a:ext cx="1752600" cy="3429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4426" name="AutoShape 10"/>
          <p:cNvCxnSpPr>
            <a:cxnSpLocks noChangeShapeType="1"/>
            <a:stCxn id="444421" idx="6"/>
            <a:endCxn id="444424" idx="2"/>
          </p:cNvCxnSpPr>
          <p:nvPr/>
        </p:nvCxnSpPr>
        <p:spPr bwMode="auto">
          <a:xfrm>
            <a:off x="2209800" y="3314700"/>
            <a:ext cx="1752600" cy="419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4427" name="AutoShape 11"/>
          <p:cNvCxnSpPr>
            <a:cxnSpLocks noChangeShapeType="1"/>
            <a:stCxn id="444421" idx="6"/>
            <a:endCxn id="444423" idx="2"/>
          </p:cNvCxnSpPr>
          <p:nvPr/>
        </p:nvCxnSpPr>
        <p:spPr bwMode="auto">
          <a:xfrm flipV="1">
            <a:off x="2209800" y="2819400"/>
            <a:ext cx="1752600" cy="495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4428" name="AutoShape 12"/>
          <p:cNvCxnSpPr>
            <a:cxnSpLocks noChangeShapeType="1"/>
            <a:stCxn id="444420" idx="6"/>
            <a:endCxn id="444424" idx="2"/>
          </p:cNvCxnSpPr>
          <p:nvPr/>
        </p:nvCxnSpPr>
        <p:spPr bwMode="auto">
          <a:xfrm>
            <a:off x="2209800" y="2476500"/>
            <a:ext cx="1752600" cy="1257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4429" name="AutoShape 13"/>
          <p:cNvCxnSpPr>
            <a:cxnSpLocks noChangeShapeType="1"/>
            <a:stCxn id="444422" idx="6"/>
          </p:cNvCxnSpPr>
          <p:nvPr/>
        </p:nvCxnSpPr>
        <p:spPr bwMode="auto">
          <a:xfrm flipV="1">
            <a:off x="2209800" y="3695700"/>
            <a:ext cx="1895475"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4430" name="AutoShape 14"/>
          <p:cNvCxnSpPr>
            <a:cxnSpLocks noChangeShapeType="1"/>
            <a:stCxn id="444422" idx="6"/>
            <a:endCxn id="444423" idx="2"/>
          </p:cNvCxnSpPr>
          <p:nvPr/>
        </p:nvCxnSpPr>
        <p:spPr bwMode="auto">
          <a:xfrm flipV="1">
            <a:off x="2209800" y="2819400"/>
            <a:ext cx="1752600" cy="1333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4431" name="AutoShape 15"/>
          <p:cNvCxnSpPr>
            <a:cxnSpLocks noChangeShapeType="1"/>
            <a:stCxn id="444423" idx="6"/>
          </p:cNvCxnSpPr>
          <p:nvPr/>
        </p:nvCxnSpPr>
        <p:spPr bwMode="auto">
          <a:xfrm>
            <a:off x="4419600" y="2819400"/>
            <a:ext cx="1400175" cy="4683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4432" name="AutoShape 16"/>
          <p:cNvCxnSpPr>
            <a:cxnSpLocks noChangeShapeType="1"/>
            <a:stCxn id="444424" idx="6"/>
          </p:cNvCxnSpPr>
          <p:nvPr/>
        </p:nvCxnSpPr>
        <p:spPr bwMode="auto">
          <a:xfrm flipV="1">
            <a:off x="4419600" y="3352800"/>
            <a:ext cx="1400175"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4433" name="Text Box 17"/>
          <p:cNvSpPr txBox="1">
            <a:spLocks noChangeArrowheads="1"/>
          </p:cNvSpPr>
          <p:nvPr/>
        </p:nvSpPr>
        <p:spPr bwMode="auto">
          <a:xfrm>
            <a:off x="1285875" y="15367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rgbClr val="009900"/>
                </a:solidFill>
              </a:rPr>
              <a:t>Inputs</a:t>
            </a:r>
            <a:endParaRPr lang="en-US">
              <a:solidFill>
                <a:srgbClr val="009900"/>
              </a:solidFill>
            </a:endParaRPr>
          </a:p>
        </p:txBody>
      </p:sp>
      <p:sp>
        <p:nvSpPr>
          <p:cNvPr id="444434" name="Text Box 18"/>
          <p:cNvSpPr txBox="1">
            <a:spLocks noChangeArrowheads="1"/>
          </p:cNvSpPr>
          <p:nvPr/>
        </p:nvSpPr>
        <p:spPr bwMode="auto">
          <a:xfrm>
            <a:off x="2308225" y="492918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Weights</a:t>
            </a:r>
            <a:endParaRPr lang="en-US"/>
          </a:p>
        </p:txBody>
      </p:sp>
      <p:sp>
        <p:nvSpPr>
          <p:cNvPr id="444435" name="Text Box 19"/>
          <p:cNvSpPr txBox="1">
            <a:spLocks noChangeArrowheads="1"/>
          </p:cNvSpPr>
          <p:nvPr/>
        </p:nvSpPr>
        <p:spPr bwMode="auto">
          <a:xfrm>
            <a:off x="7610475" y="2022475"/>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rgbClr val="CC0000"/>
                </a:solidFill>
              </a:rPr>
              <a:t>Output</a:t>
            </a:r>
            <a:endParaRPr lang="en-US">
              <a:solidFill>
                <a:srgbClr val="CC0000"/>
              </a:solidFill>
            </a:endParaRPr>
          </a:p>
        </p:txBody>
      </p:sp>
      <p:sp>
        <p:nvSpPr>
          <p:cNvPr id="444436" name="Text Box 20"/>
          <p:cNvSpPr txBox="1">
            <a:spLocks noChangeArrowheads="1"/>
          </p:cNvSpPr>
          <p:nvPr/>
        </p:nvSpPr>
        <p:spPr bwMode="auto">
          <a:xfrm>
            <a:off x="214313" y="4892675"/>
            <a:ext cx="1905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Independent variables</a:t>
            </a:r>
            <a:endParaRPr lang="en-US" i="1">
              <a:solidFill>
                <a:srgbClr val="009900"/>
              </a:solidFill>
            </a:endParaRPr>
          </a:p>
        </p:txBody>
      </p:sp>
      <p:sp>
        <p:nvSpPr>
          <p:cNvPr id="444437" name="Text Box 21"/>
          <p:cNvSpPr txBox="1">
            <a:spLocks noChangeArrowheads="1"/>
          </p:cNvSpPr>
          <p:nvPr/>
        </p:nvSpPr>
        <p:spPr bwMode="auto">
          <a:xfrm>
            <a:off x="6958013" y="4733925"/>
            <a:ext cx="16002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CC0000"/>
                </a:solidFill>
              </a:rPr>
              <a:t>Dependent variable</a:t>
            </a:r>
          </a:p>
          <a:p>
            <a:pPr algn="l">
              <a:spcBef>
                <a:spcPct val="50000"/>
              </a:spcBef>
            </a:pPr>
            <a:r>
              <a:rPr lang="en-US" b="1" i="1">
                <a:solidFill>
                  <a:srgbClr val="CC0000"/>
                </a:solidFill>
              </a:rPr>
              <a:t>Prediction</a:t>
            </a:r>
            <a:endParaRPr lang="en-US">
              <a:solidFill>
                <a:srgbClr val="CC0000"/>
              </a:solidFill>
            </a:endParaRPr>
          </a:p>
        </p:txBody>
      </p:sp>
      <p:sp>
        <p:nvSpPr>
          <p:cNvPr id="444438" name="Text Box 22"/>
          <p:cNvSpPr txBox="1">
            <a:spLocks noChangeArrowheads="1"/>
          </p:cNvSpPr>
          <p:nvPr/>
        </p:nvSpPr>
        <p:spPr bwMode="auto">
          <a:xfrm>
            <a:off x="5334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Age</a:t>
            </a:r>
            <a:endParaRPr lang="en-US" i="1">
              <a:solidFill>
                <a:srgbClr val="009900"/>
              </a:solidFill>
            </a:endParaRPr>
          </a:p>
        </p:txBody>
      </p:sp>
      <p:sp>
        <p:nvSpPr>
          <p:cNvPr id="444439" name="Text Box 23"/>
          <p:cNvSpPr txBox="1">
            <a:spLocks noChangeArrowheads="1"/>
          </p:cNvSpPr>
          <p:nvPr/>
        </p:nvSpPr>
        <p:spPr bwMode="auto">
          <a:xfrm>
            <a:off x="15240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34</a:t>
            </a:r>
            <a:endParaRPr lang="en-US" i="1">
              <a:solidFill>
                <a:schemeClr val="bg1"/>
              </a:solidFill>
            </a:endParaRPr>
          </a:p>
        </p:txBody>
      </p:sp>
      <p:sp>
        <p:nvSpPr>
          <p:cNvPr id="444440" name="Text Box 24"/>
          <p:cNvSpPr txBox="1">
            <a:spLocks noChangeArrowheads="1"/>
          </p:cNvSpPr>
          <p:nvPr/>
        </p:nvSpPr>
        <p:spPr bwMode="auto">
          <a:xfrm>
            <a:off x="1524000" y="3124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1</a:t>
            </a:r>
            <a:endParaRPr lang="en-US" b="1" i="1">
              <a:solidFill>
                <a:schemeClr val="bg1"/>
              </a:solidFill>
            </a:endParaRPr>
          </a:p>
        </p:txBody>
      </p:sp>
      <p:sp>
        <p:nvSpPr>
          <p:cNvPr id="444441" name="Text Box 25"/>
          <p:cNvSpPr txBox="1">
            <a:spLocks noChangeArrowheads="1"/>
          </p:cNvSpPr>
          <p:nvPr/>
        </p:nvSpPr>
        <p:spPr bwMode="auto">
          <a:xfrm>
            <a:off x="304800" y="31242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Gender</a:t>
            </a:r>
            <a:endParaRPr lang="en-US" i="1">
              <a:solidFill>
                <a:srgbClr val="009900"/>
              </a:solidFill>
            </a:endParaRPr>
          </a:p>
        </p:txBody>
      </p:sp>
      <p:sp>
        <p:nvSpPr>
          <p:cNvPr id="444442" name="Text Box 26"/>
          <p:cNvSpPr txBox="1">
            <a:spLocks noChangeArrowheads="1"/>
          </p:cNvSpPr>
          <p:nvPr/>
        </p:nvSpPr>
        <p:spPr bwMode="auto">
          <a:xfrm>
            <a:off x="381000" y="3962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Stage</a:t>
            </a:r>
            <a:endParaRPr lang="en-US" i="1">
              <a:solidFill>
                <a:srgbClr val="009900"/>
              </a:solidFill>
            </a:endParaRPr>
          </a:p>
        </p:txBody>
      </p:sp>
      <p:sp>
        <p:nvSpPr>
          <p:cNvPr id="444443" name="Text Box 27"/>
          <p:cNvSpPr txBox="1">
            <a:spLocks noChangeArrowheads="1"/>
          </p:cNvSpPr>
          <p:nvPr/>
        </p:nvSpPr>
        <p:spPr bwMode="auto">
          <a:xfrm>
            <a:off x="1524000" y="3886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4</a:t>
            </a:r>
            <a:endParaRPr lang="en-US" b="1" i="1">
              <a:solidFill>
                <a:schemeClr val="bg1"/>
              </a:solidFill>
            </a:endParaRPr>
          </a:p>
        </p:txBody>
      </p:sp>
      <p:sp>
        <p:nvSpPr>
          <p:cNvPr id="444444" name="Text Box 28"/>
          <p:cNvSpPr txBox="1">
            <a:spLocks noChangeArrowheads="1"/>
          </p:cNvSpPr>
          <p:nvPr/>
        </p:nvSpPr>
        <p:spPr bwMode="auto">
          <a:xfrm>
            <a:off x="2716213" y="21891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.6</a:t>
            </a:r>
            <a:endParaRPr lang="en-US" sz="1200"/>
          </a:p>
        </p:txBody>
      </p:sp>
      <p:sp>
        <p:nvSpPr>
          <p:cNvPr id="444445" name="Text Box 29"/>
          <p:cNvSpPr txBox="1">
            <a:spLocks noChangeArrowheads="1"/>
          </p:cNvSpPr>
          <p:nvPr/>
        </p:nvSpPr>
        <p:spPr bwMode="auto">
          <a:xfrm>
            <a:off x="4905375" y="2522538"/>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.5</a:t>
            </a:r>
            <a:endParaRPr lang="en-US" sz="1200"/>
          </a:p>
        </p:txBody>
      </p:sp>
      <p:sp>
        <p:nvSpPr>
          <p:cNvPr id="444446" name="Text Box 30"/>
          <p:cNvSpPr txBox="1">
            <a:spLocks noChangeArrowheads="1"/>
          </p:cNvSpPr>
          <p:nvPr/>
        </p:nvSpPr>
        <p:spPr bwMode="auto">
          <a:xfrm>
            <a:off x="4986338" y="36369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.8</a:t>
            </a:r>
            <a:endParaRPr lang="en-US" sz="1200"/>
          </a:p>
        </p:txBody>
      </p:sp>
      <p:sp>
        <p:nvSpPr>
          <p:cNvPr id="444447" name="Text Box 31"/>
          <p:cNvSpPr txBox="1">
            <a:spLocks noChangeArrowheads="1"/>
          </p:cNvSpPr>
          <p:nvPr/>
        </p:nvSpPr>
        <p:spPr bwMode="auto">
          <a:xfrm>
            <a:off x="2900363" y="393541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.2</a:t>
            </a:r>
            <a:endParaRPr lang="en-US" sz="1200"/>
          </a:p>
        </p:txBody>
      </p:sp>
      <p:sp>
        <p:nvSpPr>
          <p:cNvPr id="444448" name="Text Box 32"/>
          <p:cNvSpPr txBox="1">
            <a:spLocks noChangeArrowheads="1"/>
          </p:cNvSpPr>
          <p:nvPr/>
        </p:nvSpPr>
        <p:spPr bwMode="auto">
          <a:xfrm>
            <a:off x="2327275" y="286702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.1</a:t>
            </a:r>
            <a:endParaRPr lang="en-US" sz="1200"/>
          </a:p>
        </p:txBody>
      </p:sp>
      <p:sp>
        <p:nvSpPr>
          <p:cNvPr id="444449" name="Text Box 33"/>
          <p:cNvSpPr txBox="1">
            <a:spLocks noChangeArrowheads="1"/>
          </p:cNvSpPr>
          <p:nvPr/>
        </p:nvSpPr>
        <p:spPr bwMode="auto">
          <a:xfrm>
            <a:off x="2311400" y="331152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.3</a:t>
            </a:r>
            <a:endParaRPr lang="en-US" sz="1200"/>
          </a:p>
        </p:txBody>
      </p:sp>
      <p:sp>
        <p:nvSpPr>
          <p:cNvPr id="444450" name="Text Box 34"/>
          <p:cNvSpPr txBox="1">
            <a:spLocks noChangeArrowheads="1"/>
          </p:cNvSpPr>
          <p:nvPr/>
        </p:nvSpPr>
        <p:spPr bwMode="auto">
          <a:xfrm>
            <a:off x="2705100" y="3556000"/>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.7</a:t>
            </a:r>
            <a:endParaRPr lang="en-US" sz="1200"/>
          </a:p>
        </p:txBody>
      </p:sp>
      <p:sp>
        <p:nvSpPr>
          <p:cNvPr id="444451" name="Text Box 35"/>
          <p:cNvSpPr txBox="1">
            <a:spLocks noChangeArrowheads="1"/>
          </p:cNvSpPr>
          <p:nvPr/>
        </p:nvSpPr>
        <p:spPr bwMode="auto">
          <a:xfrm>
            <a:off x="2720975" y="26209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.2</a:t>
            </a:r>
            <a:endParaRPr lang="en-US" sz="1200"/>
          </a:p>
        </p:txBody>
      </p:sp>
      <p:sp>
        <p:nvSpPr>
          <p:cNvPr id="444452" name="Text Box 36"/>
          <p:cNvSpPr txBox="1">
            <a:spLocks noChangeArrowheads="1"/>
          </p:cNvSpPr>
          <p:nvPr/>
        </p:nvSpPr>
        <p:spPr bwMode="auto">
          <a:xfrm>
            <a:off x="5318125" y="499903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Weights</a:t>
            </a:r>
            <a:endParaRPr lang="en-US"/>
          </a:p>
        </p:txBody>
      </p:sp>
      <p:sp>
        <p:nvSpPr>
          <p:cNvPr id="444453" name="Text Box 37"/>
          <p:cNvSpPr txBox="1">
            <a:spLocks noChangeArrowheads="1"/>
          </p:cNvSpPr>
          <p:nvPr/>
        </p:nvSpPr>
        <p:spPr bwMode="auto">
          <a:xfrm>
            <a:off x="3790950" y="4933950"/>
            <a:ext cx="13049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chemeClr val="accent2"/>
                </a:solidFill>
              </a:rPr>
              <a:t>HiddenLayer</a:t>
            </a:r>
            <a:endParaRPr lang="en-US"/>
          </a:p>
        </p:txBody>
      </p:sp>
      <p:sp>
        <p:nvSpPr>
          <p:cNvPr id="444454" name="Text Box 38"/>
          <p:cNvSpPr txBox="1">
            <a:spLocks noChangeArrowheads="1"/>
          </p:cNvSpPr>
          <p:nvPr/>
        </p:nvSpPr>
        <p:spPr bwMode="auto">
          <a:xfrm>
            <a:off x="7378700" y="3532188"/>
            <a:ext cx="16144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1800" b="1"/>
              <a:t>“Probability of beingAlive”</a:t>
            </a:r>
            <a:endParaRPr lang="en-US" b="1" i="1"/>
          </a:p>
        </p:txBody>
      </p:sp>
      <p:sp>
        <p:nvSpPr>
          <p:cNvPr id="444455" name="Text Box 39"/>
          <p:cNvSpPr txBox="1">
            <a:spLocks noChangeArrowheads="1"/>
          </p:cNvSpPr>
          <p:nvPr/>
        </p:nvSpPr>
        <p:spPr bwMode="auto">
          <a:xfrm>
            <a:off x="7845425" y="2703513"/>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0.6</a:t>
            </a:r>
            <a:endParaRPr lang="en-US" b="1" i="1"/>
          </a:p>
        </p:txBody>
      </p:sp>
      <p:grpSp>
        <p:nvGrpSpPr>
          <p:cNvPr id="444456" name="Group 40"/>
          <p:cNvGrpSpPr>
            <a:grpSpLocks/>
          </p:cNvGrpSpPr>
          <p:nvPr/>
        </p:nvGrpSpPr>
        <p:grpSpPr bwMode="auto">
          <a:xfrm>
            <a:off x="5794375" y="2625725"/>
            <a:ext cx="1987550" cy="1401763"/>
            <a:chOff x="3340" y="1013"/>
            <a:chExt cx="1252" cy="883"/>
          </a:xfrm>
        </p:grpSpPr>
        <p:sp>
          <p:nvSpPr>
            <p:cNvPr id="444457" name="AutoShape 41"/>
            <p:cNvSpPr>
              <a:spLocks noChangeArrowheads="1"/>
            </p:cNvSpPr>
            <p:nvPr/>
          </p:nvSpPr>
          <p:spPr bwMode="auto">
            <a:xfrm>
              <a:off x="3510" y="1013"/>
              <a:ext cx="819" cy="883"/>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44458" name="Group 42"/>
            <p:cNvGrpSpPr>
              <a:grpSpLocks/>
            </p:cNvGrpSpPr>
            <p:nvPr/>
          </p:nvGrpSpPr>
          <p:grpSpPr bwMode="auto">
            <a:xfrm>
              <a:off x="3785" y="1189"/>
              <a:ext cx="404" cy="331"/>
              <a:chOff x="4520" y="1893"/>
              <a:chExt cx="404" cy="331"/>
            </a:xfrm>
          </p:grpSpPr>
          <p:sp>
            <p:nvSpPr>
              <p:cNvPr id="444459" name="Freeform 43"/>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4460" name="Freeform 44"/>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44461" name="Text Box 45"/>
            <p:cNvSpPr txBox="1">
              <a:spLocks noChangeArrowheads="1"/>
            </p:cNvSpPr>
            <p:nvPr/>
          </p:nvSpPr>
          <p:spPr bwMode="auto">
            <a:xfrm>
              <a:off x="3340" y="1264"/>
              <a:ext cx="274" cy="3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3200" b="1">
                  <a:latin typeface="Symbol" pitchFamily="18" charset="2"/>
                </a:rPr>
                <a:t>S</a:t>
              </a:r>
              <a:endParaRPr lang="en-US" sz="1200"/>
            </a:p>
          </p:txBody>
        </p:sp>
        <p:sp>
          <p:nvSpPr>
            <p:cNvPr id="444462" name="Freeform 46"/>
            <p:cNvSpPr>
              <a:spLocks/>
            </p:cNvSpPr>
            <p:nvPr/>
          </p:nvSpPr>
          <p:spPr bwMode="auto">
            <a:xfrm>
              <a:off x="3600" y="1478"/>
              <a:ext cx="440" cy="287"/>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4463" name="Freeform 47"/>
            <p:cNvSpPr>
              <a:spLocks/>
            </p:cNvSpPr>
            <p:nvPr/>
          </p:nvSpPr>
          <p:spPr bwMode="auto">
            <a:xfrm>
              <a:off x="4013" y="1155"/>
              <a:ext cx="579" cy="179"/>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Tree>
    <p:extLst>
      <p:ext uri="{BB962C8B-B14F-4D97-AF65-F5344CB8AC3E}">
        <p14:creationId xmlns:p14="http://schemas.microsoft.com/office/powerpoint/2010/main" val="33060809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lide Number Placeholder 4"/>
          <p:cNvSpPr>
            <a:spLocks noGrp="1"/>
          </p:cNvSpPr>
          <p:nvPr>
            <p:ph type="sldNum" sz="quarter" idx="11"/>
          </p:nvPr>
        </p:nvSpPr>
        <p:spPr/>
        <p:txBody>
          <a:bodyPr/>
          <a:lstStyle/>
          <a:p>
            <a:fld id="{A6A910C1-CB8D-4742-BE08-571632935FEC}" type="slidenum">
              <a:rPr lang="he-IL"/>
              <a:pPr/>
              <a:t>56</a:t>
            </a:fld>
            <a:endParaRPr lang="en-US"/>
          </a:p>
        </p:txBody>
      </p:sp>
      <p:sp>
        <p:nvSpPr>
          <p:cNvPr id="65" name="Footer Placeholder 5"/>
          <p:cNvSpPr>
            <a:spLocks noGrp="1"/>
          </p:cNvSpPr>
          <p:nvPr>
            <p:ph type="ftr" sz="quarter" idx="12"/>
          </p:nvPr>
        </p:nvSpPr>
        <p:spPr/>
        <p:txBody>
          <a:bodyPr/>
          <a:lstStyle/>
          <a:p>
            <a:r>
              <a:rPr lang="en-US"/>
              <a:t>Machine Learning, Dr. Lior Rokach, Ben-Gurion University</a:t>
            </a:r>
          </a:p>
        </p:txBody>
      </p:sp>
      <p:sp>
        <p:nvSpPr>
          <p:cNvPr id="446466" name="Oval 2"/>
          <p:cNvSpPr>
            <a:spLocks noChangeArrowheads="1"/>
          </p:cNvSpPr>
          <p:nvPr/>
        </p:nvSpPr>
        <p:spPr bwMode="auto">
          <a:xfrm>
            <a:off x="3481388" y="1987550"/>
            <a:ext cx="1839912" cy="25273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467" name="Rectangle 3"/>
          <p:cNvSpPr>
            <a:spLocks noGrp="1" noChangeArrowheads="1"/>
          </p:cNvSpPr>
          <p:nvPr>
            <p:ph type="title"/>
          </p:nvPr>
        </p:nvSpPr>
        <p:spPr/>
        <p:txBody>
          <a:bodyPr/>
          <a:lstStyle/>
          <a:p>
            <a:endParaRPr lang="en-US"/>
          </a:p>
        </p:txBody>
      </p:sp>
      <p:sp>
        <p:nvSpPr>
          <p:cNvPr id="446468" name="AutoShape 4"/>
          <p:cNvSpPr>
            <a:spLocks noChangeArrowheads="1"/>
          </p:cNvSpPr>
          <p:nvPr/>
        </p:nvSpPr>
        <p:spPr bwMode="auto">
          <a:xfrm>
            <a:off x="1524000" y="22098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p>
        </p:txBody>
      </p:sp>
      <p:sp>
        <p:nvSpPr>
          <p:cNvPr id="446469" name="AutoShape 5"/>
          <p:cNvSpPr>
            <a:spLocks noChangeArrowheads="1"/>
          </p:cNvSpPr>
          <p:nvPr/>
        </p:nvSpPr>
        <p:spPr bwMode="auto">
          <a:xfrm>
            <a:off x="1524000" y="30480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470" name="AutoShape 6"/>
          <p:cNvSpPr>
            <a:spLocks noChangeArrowheads="1"/>
          </p:cNvSpPr>
          <p:nvPr/>
        </p:nvSpPr>
        <p:spPr bwMode="auto">
          <a:xfrm>
            <a:off x="1524000" y="3886200"/>
            <a:ext cx="685800" cy="533400"/>
          </a:xfrm>
          <a:prstGeom prst="flowChartConnector">
            <a:avLst/>
          </a:prstGeom>
          <a:solidFill>
            <a:srgbClr val="00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cxnSp>
        <p:nvCxnSpPr>
          <p:cNvPr id="446471" name="AutoShape 7"/>
          <p:cNvCxnSpPr>
            <a:cxnSpLocks noChangeShapeType="1"/>
            <a:stCxn id="446468" idx="6"/>
            <a:endCxn id="446509" idx="2"/>
          </p:cNvCxnSpPr>
          <p:nvPr/>
        </p:nvCxnSpPr>
        <p:spPr bwMode="auto">
          <a:xfrm>
            <a:off x="2209800" y="2476500"/>
            <a:ext cx="1752600" cy="3429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472" name="AutoShape 8"/>
          <p:cNvCxnSpPr>
            <a:cxnSpLocks noChangeShapeType="1"/>
            <a:stCxn id="446469" idx="6"/>
          </p:cNvCxnSpPr>
          <p:nvPr/>
        </p:nvCxnSpPr>
        <p:spPr bwMode="auto">
          <a:xfrm>
            <a:off x="2209800" y="3314700"/>
            <a:ext cx="1752600" cy="4191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473" name="AutoShape 9"/>
          <p:cNvCxnSpPr>
            <a:cxnSpLocks noChangeShapeType="1"/>
            <a:stCxn id="446469" idx="6"/>
            <a:endCxn id="446509" idx="2"/>
          </p:cNvCxnSpPr>
          <p:nvPr/>
        </p:nvCxnSpPr>
        <p:spPr bwMode="auto">
          <a:xfrm flipV="1">
            <a:off x="2209800" y="2819400"/>
            <a:ext cx="1752600" cy="495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474" name="AutoShape 10"/>
          <p:cNvCxnSpPr>
            <a:cxnSpLocks noChangeShapeType="1"/>
            <a:stCxn id="446468" idx="6"/>
          </p:cNvCxnSpPr>
          <p:nvPr/>
        </p:nvCxnSpPr>
        <p:spPr bwMode="auto">
          <a:xfrm>
            <a:off x="2209800" y="2476500"/>
            <a:ext cx="1752600" cy="12573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475" name="AutoShape 11"/>
          <p:cNvCxnSpPr>
            <a:cxnSpLocks noChangeShapeType="1"/>
            <a:stCxn id="446470" idx="6"/>
          </p:cNvCxnSpPr>
          <p:nvPr/>
        </p:nvCxnSpPr>
        <p:spPr bwMode="auto">
          <a:xfrm flipV="1">
            <a:off x="2209800" y="3695700"/>
            <a:ext cx="1895475" cy="4572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476" name="AutoShape 12"/>
          <p:cNvCxnSpPr>
            <a:cxnSpLocks noChangeShapeType="1"/>
            <a:stCxn id="446470" idx="6"/>
            <a:endCxn id="446509" idx="2"/>
          </p:cNvCxnSpPr>
          <p:nvPr/>
        </p:nvCxnSpPr>
        <p:spPr bwMode="auto">
          <a:xfrm flipV="1">
            <a:off x="2209800" y="2819400"/>
            <a:ext cx="1752600" cy="13335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477" name="AutoShape 13"/>
          <p:cNvCxnSpPr>
            <a:cxnSpLocks noChangeShapeType="1"/>
            <a:stCxn id="446509" idx="6"/>
          </p:cNvCxnSpPr>
          <p:nvPr/>
        </p:nvCxnSpPr>
        <p:spPr bwMode="auto">
          <a:xfrm>
            <a:off x="4419600" y="2819400"/>
            <a:ext cx="1400175" cy="468313"/>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6478" name="AutoShape 14"/>
          <p:cNvCxnSpPr>
            <a:cxnSpLocks noChangeShapeType="1"/>
          </p:cNvCxnSpPr>
          <p:nvPr/>
        </p:nvCxnSpPr>
        <p:spPr bwMode="auto">
          <a:xfrm flipV="1">
            <a:off x="4419600" y="3352800"/>
            <a:ext cx="1400175" cy="38100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6479" name="Text Box 15"/>
          <p:cNvSpPr txBox="1">
            <a:spLocks noChangeArrowheads="1"/>
          </p:cNvSpPr>
          <p:nvPr/>
        </p:nvSpPr>
        <p:spPr bwMode="auto">
          <a:xfrm>
            <a:off x="2308225" y="492918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Weights</a:t>
            </a:r>
            <a:endParaRPr lang="en-US"/>
          </a:p>
        </p:txBody>
      </p:sp>
      <p:sp>
        <p:nvSpPr>
          <p:cNvPr id="446480" name="Text Box 16"/>
          <p:cNvSpPr txBox="1">
            <a:spLocks noChangeArrowheads="1"/>
          </p:cNvSpPr>
          <p:nvPr/>
        </p:nvSpPr>
        <p:spPr bwMode="auto">
          <a:xfrm>
            <a:off x="214313" y="4892675"/>
            <a:ext cx="1905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Independent variables</a:t>
            </a:r>
            <a:endParaRPr lang="en-US" i="1">
              <a:solidFill>
                <a:srgbClr val="009900"/>
              </a:solidFill>
            </a:endParaRPr>
          </a:p>
        </p:txBody>
      </p:sp>
      <p:sp>
        <p:nvSpPr>
          <p:cNvPr id="446481" name="Text Box 17"/>
          <p:cNvSpPr txBox="1">
            <a:spLocks noChangeArrowheads="1"/>
          </p:cNvSpPr>
          <p:nvPr/>
        </p:nvSpPr>
        <p:spPr bwMode="auto">
          <a:xfrm>
            <a:off x="6958013" y="4733925"/>
            <a:ext cx="1600200" cy="137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CC0000"/>
                </a:solidFill>
              </a:rPr>
              <a:t>Dependent variable</a:t>
            </a:r>
          </a:p>
          <a:p>
            <a:pPr algn="l">
              <a:spcBef>
                <a:spcPct val="50000"/>
              </a:spcBef>
            </a:pPr>
            <a:r>
              <a:rPr lang="en-US" b="1" i="1">
                <a:solidFill>
                  <a:srgbClr val="CC0000"/>
                </a:solidFill>
              </a:rPr>
              <a:t>Prediction</a:t>
            </a:r>
            <a:endParaRPr lang="en-US">
              <a:solidFill>
                <a:srgbClr val="CC0000"/>
              </a:solidFill>
            </a:endParaRPr>
          </a:p>
        </p:txBody>
      </p:sp>
      <p:sp>
        <p:nvSpPr>
          <p:cNvPr id="446482" name="Text Box 18"/>
          <p:cNvSpPr txBox="1">
            <a:spLocks noChangeArrowheads="1"/>
          </p:cNvSpPr>
          <p:nvPr/>
        </p:nvSpPr>
        <p:spPr bwMode="auto">
          <a:xfrm>
            <a:off x="5334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Age</a:t>
            </a:r>
            <a:endParaRPr lang="en-US" i="1">
              <a:solidFill>
                <a:srgbClr val="009900"/>
              </a:solidFill>
            </a:endParaRPr>
          </a:p>
        </p:txBody>
      </p:sp>
      <p:sp>
        <p:nvSpPr>
          <p:cNvPr id="446483" name="Text Box 19"/>
          <p:cNvSpPr txBox="1">
            <a:spLocks noChangeArrowheads="1"/>
          </p:cNvSpPr>
          <p:nvPr/>
        </p:nvSpPr>
        <p:spPr bwMode="auto">
          <a:xfrm>
            <a:off x="1524000" y="22098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34</a:t>
            </a:r>
            <a:endParaRPr lang="en-US" i="1">
              <a:solidFill>
                <a:schemeClr val="bg1"/>
              </a:solidFill>
            </a:endParaRPr>
          </a:p>
        </p:txBody>
      </p:sp>
      <p:sp>
        <p:nvSpPr>
          <p:cNvPr id="446484" name="Text Box 20"/>
          <p:cNvSpPr txBox="1">
            <a:spLocks noChangeArrowheads="1"/>
          </p:cNvSpPr>
          <p:nvPr/>
        </p:nvSpPr>
        <p:spPr bwMode="auto">
          <a:xfrm>
            <a:off x="1524000" y="3124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2</a:t>
            </a:r>
            <a:endParaRPr lang="en-US" b="1" i="1">
              <a:solidFill>
                <a:schemeClr val="bg1"/>
              </a:solidFill>
            </a:endParaRPr>
          </a:p>
        </p:txBody>
      </p:sp>
      <p:sp>
        <p:nvSpPr>
          <p:cNvPr id="446485" name="Text Box 21"/>
          <p:cNvSpPr txBox="1">
            <a:spLocks noChangeArrowheads="1"/>
          </p:cNvSpPr>
          <p:nvPr/>
        </p:nvSpPr>
        <p:spPr bwMode="auto">
          <a:xfrm>
            <a:off x="304800" y="31242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Gender</a:t>
            </a:r>
            <a:endParaRPr lang="en-US" i="1">
              <a:solidFill>
                <a:srgbClr val="009900"/>
              </a:solidFill>
            </a:endParaRPr>
          </a:p>
        </p:txBody>
      </p:sp>
      <p:sp>
        <p:nvSpPr>
          <p:cNvPr id="446486" name="Text Box 22"/>
          <p:cNvSpPr txBox="1">
            <a:spLocks noChangeArrowheads="1"/>
          </p:cNvSpPr>
          <p:nvPr/>
        </p:nvSpPr>
        <p:spPr bwMode="auto">
          <a:xfrm>
            <a:off x="381000" y="3962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i="1">
                <a:solidFill>
                  <a:srgbClr val="009900"/>
                </a:solidFill>
              </a:rPr>
              <a:t>Stage</a:t>
            </a:r>
            <a:endParaRPr lang="en-US" i="1">
              <a:solidFill>
                <a:srgbClr val="009900"/>
              </a:solidFill>
            </a:endParaRPr>
          </a:p>
        </p:txBody>
      </p:sp>
      <p:sp>
        <p:nvSpPr>
          <p:cNvPr id="446487" name="Text Box 23"/>
          <p:cNvSpPr txBox="1">
            <a:spLocks noChangeArrowheads="1"/>
          </p:cNvSpPr>
          <p:nvPr/>
        </p:nvSpPr>
        <p:spPr bwMode="auto">
          <a:xfrm>
            <a:off x="1524000" y="3886200"/>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solidFill>
                  <a:schemeClr val="bg1"/>
                </a:solidFill>
              </a:rPr>
              <a:t>4</a:t>
            </a:r>
            <a:endParaRPr lang="en-US" b="1" i="1">
              <a:solidFill>
                <a:schemeClr val="bg1"/>
              </a:solidFill>
            </a:endParaRPr>
          </a:p>
        </p:txBody>
      </p:sp>
      <p:sp>
        <p:nvSpPr>
          <p:cNvPr id="446488" name="Text Box 24"/>
          <p:cNvSpPr txBox="1">
            <a:spLocks noChangeArrowheads="1"/>
          </p:cNvSpPr>
          <p:nvPr/>
        </p:nvSpPr>
        <p:spPr bwMode="auto">
          <a:xfrm>
            <a:off x="2716213" y="21891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.6</a:t>
            </a:r>
            <a:endParaRPr lang="en-US" sz="1200"/>
          </a:p>
        </p:txBody>
      </p:sp>
      <p:sp>
        <p:nvSpPr>
          <p:cNvPr id="446489" name="Text Box 25"/>
          <p:cNvSpPr txBox="1">
            <a:spLocks noChangeArrowheads="1"/>
          </p:cNvSpPr>
          <p:nvPr/>
        </p:nvSpPr>
        <p:spPr bwMode="auto">
          <a:xfrm>
            <a:off x="5251450" y="283527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.5</a:t>
            </a:r>
            <a:endParaRPr lang="en-US" sz="1200"/>
          </a:p>
        </p:txBody>
      </p:sp>
      <p:sp>
        <p:nvSpPr>
          <p:cNvPr id="446490" name="Text Box 26"/>
          <p:cNvSpPr txBox="1">
            <a:spLocks noChangeArrowheads="1"/>
          </p:cNvSpPr>
          <p:nvPr/>
        </p:nvSpPr>
        <p:spPr bwMode="auto">
          <a:xfrm>
            <a:off x="5249863" y="337502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.8</a:t>
            </a:r>
            <a:endParaRPr lang="en-US" sz="1200"/>
          </a:p>
        </p:txBody>
      </p:sp>
      <p:sp>
        <p:nvSpPr>
          <p:cNvPr id="446491" name="Text Box 27"/>
          <p:cNvSpPr txBox="1">
            <a:spLocks noChangeArrowheads="1"/>
          </p:cNvSpPr>
          <p:nvPr/>
        </p:nvSpPr>
        <p:spPr bwMode="auto">
          <a:xfrm>
            <a:off x="2900363" y="393541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.2</a:t>
            </a:r>
            <a:endParaRPr lang="en-US" sz="1200"/>
          </a:p>
        </p:txBody>
      </p:sp>
      <p:sp>
        <p:nvSpPr>
          <p:cNvPr id="446492" name="Text Box 28"/>
          <p:cNvSpPr txBox="1">
            <a:spLocks noChangeArrowheads="1"/>
          </p:cNvSpPr>
          <p:nvPr/>
        </p:nvSpPr>
        <p:spPr bwMode="auto">
          <a:xfrm>
            <a:off x="2327275" y="286702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.1</a:t>
            </a:r>
            <a:endParaRPr lang="en-US" sz="1200"/>
          </a:p>
        </p:txBody>
      </p:sp>
      <p:sp>
        <p:nvSpPr>
          <p:cNvPr id="446493" name="Text Box 29"/>
          <p:cNvSpPr txBox="1">
            <a:spLocks noChangeArrowheads="1"/>
          </p:cNvSpPr>
          <p:nvPr/>
        </p:nvSpPr>
        <p:spPr bwMode="auto">
          <a:xfrm>
            <a:off x="2311400" y="3311525"/>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.3</a:t>
            </a:r>
            <a:endParaRPr lang="en-US" sz="1200"/>
          </a:p>
        </p:txBody>
      </p:sp>
      <p:sp>
        <p:nvSpPr>
          <p:cNvPr id="446494" name="Text Box 30"/>
          <p:cNvSpPr txBox="1">
            <a:spLocks noChangeArrowheads="1"/>
          </p:cNvSpPr>
          <p:nvPr/>
        </p:nvSpPr>
        <p:spPr bwMode="auto">
          <a:xfrm>
            <a:off x="2705100" y="3556000"/>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.7</a:t>
            </a:r>
            <a:endParaRPr lang="en-US" sz="1200"/>
          </a:p>
        </p:txBody>
      </p:sp>
      <p:sp>
        <p:nvSpPr>
          <p:cNvPr id="446495" name="Text Box 31"/>
          <p:cNvSpPr txBox="1">
            <a:spLocks noChangeArrowheads="1"/>
          </p:cNvSpPr>
          <p:nvPr/>
        </p:nvSpPr>
        <p:spPr bwMode="auto">
          <a:xfrm>
            <a:off x="2720975" y="2620963"/>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.2</a:t>
            </a:r>
            <a:endParaRPr lang="en-US" sz="1200"/>
          </a:p>
        </p:txBody>
      </p:sp>
      <p:sp>
        <p:nvSpPr>
          <p:cNvPr id="446496" name="Text Box 32"/>
          <p:cNvSpPr txBox="1">
            <a:spLocks noChangeArrowheads="1"/>
          </p:cNvSpPr>
          <p:nvPr/>
        </p:nvSpPr>
        <p:spPr bwMode="auto">
          <a:xfrm>
            <a:off x="5318125" y="4999038"/>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Weights</a:t>
            </a:r>
            <a:endParaRPr lang="en-US"/>
          </a:p>
        </p:txBody>
      </p:sp>
      <p:sp>
        <p:nvSpPr>
          <p:cNvPr id="446497" name="Text Box 33"/>
          <p:cNvSpPr txBox="1">
            <a:spLocks noChangeArrowheads="1"/>
          </p:cNvSpPr>
          <p:nvPr/>
        </p:nvSpPr>
        <p:spPr bwMode="auto">
          <a:xfrm>
            <a:off x="3790950" y="4933950"/>
            <a:ext cx="13049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solidFill>
                  <a:schemeClr val="accent2"/>
                </a:solidFill>
              </a:rPr>
              <a:t>HiddenLayer</a:t>
            </a:r>
            <a:endParaRPr lang="en-US"/>
          </a:p>
        </p:txBody>
      </p:sp>
      <p:sp>
        <p:nvSpPr>
          <p:cNvPr id="446498" name="Text Box 34"/>
          <p:cNvSpPr txBox="1">
            <a:spLocks noChangeArrowheads="1"/>
          </p:cNvSpPr>
          <p:nvPr/>
        </p:nvSpPr>
        <p:spPr bwMode="auto">
          <a:xfrm>
            <a:off x="7378700" y="3532188"/>
            <a:ext cx="161448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1800" b="1"/>
              <a:t>“Probability of beingAlive”</a:t>
            </a:r>
            <a:endParaRPr lang="en-US" b="1" i="1"/>
          </a:p>
        </p:txBody>
      </p:sp>
      <p:sp>
        <p:nvSpPr>
          <p:cNvPr id="446499" name="Text Box 35"/>
          <p:cNvSpPr txBox="1">
            <a:spLocks noChangeArrowheads="1"/>
          </p:cNvSpPr>
          <p:nvPr/>
        </p:nvSpPr>
        <p:spPr bwMode="auto">
          <a:xfrm>
            <a:off x="7845425" y="2703513"/>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b="1"/>
              <a:t>0.6</a:t>
            </a:r>
            <a:endParaRPr lang="en-US" b="1" i="1"/>
          </a:p>
        </p:txBody>
      </p:sp>
      <p:grpSp>
        <p:nvGrpSpPr>
          <p:cNvPr id="446500" name="Group 36"/>
          <p:cNvGrpSpPr>
            <a:grpSpLocks/>
          </p:cNvGrpSpPr>
          <p:nvPr/>
        </p:nvGrpSpPr>
        <p:grpSpPr bwMode="auto">
          <a:xfrm>
            <a:off x="5794375" y="2625725"/>
            <a:ext cx="1987550" cy="1401763"/>
            <a:chOff x="3340" y="1013"/>
            <a:chExt cx="1252" cy="883"/>
          </a:xfrm>
        </p:grpSpPr>
        <p:sp>
          <p:nvSpPr>
            <p:cNvPr id="446501" name="AutoShape 37"/>
            <p:cNvSpPr>
              <a:spLocks noChangeArrowheads="1"/>
            </p:cNvSpPr>
            <p:nvPr/>
          </p:nvSpPr>
          <p:spPr bwMode="auto">
            <a:xfrm>
              <a:off x="3510" y="1013"/>
              <a:ext cx="819" cy="883"/>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46502" name="Group 38"/>
            <p:cNvGrpSpPr>
              <a:grpSpLocks/>
            </p:cNvGrpSpPr>
            <p:nvPr/>
          </p:nvGrpSpPr>
          <p:grpSpPr bwMode="auto">
            <a:xfrm>
              <a:off x="3785" y="1189"/>
              <a:ext cx="404" cy="331"/>
              <a:chOff x="4520" y="1893"/>
              <a:chExt cx="404" cy="331"/>
            </a:xfrm>
          </p:grpSpPr>
          <p:sp>
            <p:nvSpPr>
              <p:cNvPr id="446503" name="Freeform 39"/>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504" name="Freeform 40"/>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46505" name="Text Box 41"/>
            <p:cNvSpPr txBox="1">
              <a:spLocks noChangeArrowheads="1"/>
            </p:cNvSpPr>
            <p:nvPr/>
          </p:nvSpPr>
          <p:spPr bwMode="auto">
            <a:xfrm>
              <a:off x="3340" y="1264"/>
              <a:ext cx="274" cy="37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3200" b="1">
                  <a:latin typeface="Symbol" pitchFamily="18" charset="2"/>
                </a:rPr>
                <a:t>S</a:t>
              </a:r>
              <a:endParaRPr lang="en-US" sz="1200"/>
            </a:p>
          </p:txBody>
        </p:sp>
        <p:sp>
          <p:nvSpPr>
            <p:cNvPr id="446506" name="Freeform 42"/>
            <p:cNvSpPr>
              <a:spLocks/>
            </p:cNvSpPr>
            <p:nvPr/>
          </p:nvSpPr>
          <p:spPr bwMode="auto">
            <a:xfrm>
              <a:off x="3600" y="1478"/>
              <a:ext cx="440" cy="287"/>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507" name="Freeform 43"/>
            <p:cNvSpPr>
              <a:spLocks/>
            </p:cNvSpPr>
            <p:nvPr/>
          </p:nvSpPr>
          <p:spPr bwMode="auto">
            <a:xfrm>
              <a:off x="4013" y="1155"/>
              <a:ext cx="579" cy="179"/>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grpSp>
        <p:nvGrpSpPr>
          <p:cNvPr id="446508" name="Group 44"/>
          <p:cNvGrpSpPr>
            <a:grpSpLocks/>
          </p:cNvGrpSpPr>
          <p:nvPr/>
        </p:nvGrpSpPr>
        <p:grpSpPr bwMode="auto">
          <a:xfrm>
            <a:off x="3746500" y="2416175"/>
            <a:ext cx="1036638" cy="712788"/>
            <a:chOff x="2360" y="1522"/>
            <a:chExt cx="653" cy="449"/>
          </a:xfrm>
        </p:grpSpPr>
        <p:sp>
          <p:nvSpPr>
            <p:cNvPr id="446509" name="AutoShape 45"/>
            <p:cNvSpPr>
              <a:spLocks noChangeArrowheads="1"/>
            </p:cNvSpPr>
            <p:nvPr/>
          </p:nvSpPr>
          <p:spPr bwMode="auto">
            <a:xfrm>
              <a:off x="2496" y="1680"/>
              <a:ext cx="288" cy="192"/>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510" name="AutoShape 46"/>
            <p:cNvSpPr>
              <a:spLocks noChangeArrowheads="1"/>
            </p:cNvSpPr>
            <p:nvPr/>
          </p:nvSpPr>
          <p:spPr bwMode="auto">
            <a:xfrm>
              <a:off x="2458" y="1522"/>
              <a:ext cx="420" cy="449"/>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46511" name="Group 47"/>
            <p:cNvGrpSpPr>
              <a:grpSpLocks/>
            </p:cNvGrpSpPr>
            <p:nvPr/>
          </p:nvGrpSpPr>
          <p:grpSpPr bwMode="auto">
            <a:xfrm>
              <a:off x="2599" y="1612"/>
              <a:ext cx="207" cy="168"/>
              <a:chOff x="4520" y="1893"/>
              <a:chExt cx="404" cy="331"/>
            </a:xfrm>
          </p:grpSpPr>
          <p:sp>
            <p:nvSpPr>
              <p:cNvPr id="446512" name="Freeform 48"/>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513" name="Freeform 49"/>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46514" name="Freeform 50"/>
            <p:cNvSpPr>
              <a:spLocks/>
            </p:cNvSpPr>
            <p:nvPr/>
          </p:nvSpPr>
          <p:spPr bwMode="auto">
            <a:xfrm>
              <a:off x="2504" y="1759"/>
              <a:ext cx="226" cy="146"/>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515" name="Freeform 51"/>
            <p:cNvSpPr>
              <a:spLocks/>
            </p:cNvSpPr>
            <p:nvPr/>
          </p:nvSpPr>
          <p:spPr bwMode="auto">
            <a:xfrm>
              <a:off x="2716" y="1594"/>
              <a:ext cx="297" cy="91"/>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516" name="Text Box 52"/>
            <p:cNvSpPr txBox="1">
              <a:spLocks noChangeArrowheads="1"/>
            </p:cNvSpPr>
            <p:nvPr/>
          </p:nvSpPr>
          <p:spPr bwMode="auto">
            <a:xfrm>
              <a:off x="2360" y="1668"/>
              <a:ext cx="188"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b="1">
                  <a:latin typeface="Symbol" pitchFamily="18" charset="2"/>
                </a:rPr>
                <a:t>S</a:t>
              </a:r>
              <a:endParaRPr lang="en-US" sz="1400"/>
            </a:p>
          </p:txBody>
        </p:sp>
      </p:grpSp>
      <p:sp>
        <p:nvSpPr>
          <p:cNvPr id="446517" name="Text Box 53"/>
          <p:cNvSpPr txBox="1">
            <a:spLocks noChangeArrowheads="1"/>
          </p:cNvSpPr>
          <p:nvPr/>
        </p:nvSpPr>
        <p:spPr bwMode="auto">
          <a:xfrm>
            <a:off x="4679950" y="2262188"/>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sz="2000" b="1"/>
              <a:t>.4</a:t>
            </a:r>
            <a:endParaRPr lang="en-US" sz="1200"/>
          </a:p>
        </p:txBody>
      </p:sp>
      <p:sp>
        <p:nvSpPr>
          <p:cNvPr id="446518" name="Text Box 54"/>
          <p:cNvSpPr txBox="1">
            <a:spLocks noChangeArrowheads="1"/>
          </p:cNvSpPr>
          <p:nvPr/>
        </p:nvSpPr>
        <p:spPr bwMode="auto">
          <a:xfrm>
            <a:off x="4711700" y="3214688"/>
            <a:ext cx="374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000" b="1"/>
              <a:t>.2</a:t>
            </a:r>
            <a:endParaRPr lang="en-US" sz="1200"/>
          </a:p>
        </p:txBody>
      </p:sp>
      <p:grpSp>
        <p:nvGrpSpPr>
          <p:cNvPr id="446519" name="Group 55"/>
          <p:cNvGrpSpPr>
            <a:grpSpLocks/>
          </p:cNvGrpSpPr>
          <p:nvPr/>
        </p:nvGrpSpPr>
        <p:grpSpPr bwMode="auto">
          <a:xfrm>
            <a:off x="3849688" y="3308350"/>
            <a:ext cx="1036637" cy="712788"/>
            <a:chOff x="2360" y="1522"/>
            <a:chExt cx="653" cy="449"/>
          </a:xfrm>
        </p:grpSpPr>
        <p:sp>
          <p:nvSpPr>
            <p:cNvPr id="446520" name="AutoShape 56"/>
            <p:cNvSpPr>
              <a:spLocks noChangeArrowheads="1"/>
            </p:cNvSpPr>
            <p:nvPr/>
          </p:nvSpPr>
          <p:spPr bwMode="auto">
            <a:xfrm>
              <a:off x="2496" y="1680"/>
              <a:ext cx="288" cy="192"/>
            </a:xfrm>
            <a:prstGeom prst="flowChartConnector">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521" name="AutoShape 57"/>
            <p:cNvSpPr>
              <a:spLocks noChangeArrowheads="1"/>
            </p:cNvSpPr>
            <p:nvPr/>
          </p:nvSpPr>
          <p:spPr bwMode="auto">
            <a:xfrm>
              <a:off x="2458" y="1522"/>
              <a:ext cx="420" cy="449"/>
            </a:xfrm>
            <a:prstGeom prst="flowChartConnector">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46522" name="Group 58"/>
            <p:cNvGrpSpPr>
              <a:grpSpLocks/>
            </p:cNvGrpSpPr>
            <p:nvPr/>
          </p:nvGrpSpPr>
          <p:grpSpPr bwMode="auto">
            <a:xfrm>
              <a:off x="2599" y="1612"/>
              <a:ext cx="207" cy="168"/>
              <a:chOff x="4520" y="1893"/>
              <a:chExt cx="404" cy="331"/>
            </a:xfrm>
          </p:grpSpPr>
          <p:sp>
            <p:nvSpPr>
              <p:cNvPr id="446523" name="Freeform 59"/>
              <p:cNvSpPr>
                <a:spLocks/>
              </p:cNvSpPr>
              <p:nvPr/>
            </p:nvSpPr>
            <p:spPr bwMode="auto">
              <a:xfrm>
                <a:off x="4553" y="1944"/>
                <a:ext cx="331" cy="268"/>
              </a:xfrm>
              <a:custGeom>
                <a:avLst/>
                <a:gdLst>
                  <a:gd name="T0" fmla="*/ 0 w 1024"/>
                  <a:gd name="T1" fmla="*/ 620 h 620"/>
                  <a:gd name="T2" fmla="*/ 455 w 1024"/>
                  <a:gd name="T3" fmla="*/ 496 h 620"/>
                  <a:gd name="T4" fmla="*/ 579 w 1024"/>
                  <a:gd name="T5" fmla="*/ 83 h 620"/>
                  <a:gd name="T6" fmla="*/ 1024 w 1024"/>
                  <a:gd name="T7" fmla="*/ 0 h 620"/>
                </a:gdLst>
                <a:ahLst/>
                <a:cxnLst>
                  <a:cxn ang="0">
                    <a:pos x="T0" y="T1"/>
                  </a:cxn>
                  <a:cxn ang="0">
                    <a:pos x="T2" y="T3"/>
                  </a:cxn>
                  <a:cxn ang="0">
                    <a:pos x="T4" y="T5"/>
                  </a:cxn>
                  <a:cxn ang="0">
                    <a:pos x="T6" y="T7"/>
                  </a:cxn>
                </a:cxnLst>
                <a:rect l="0" t="0" r="r" b="b"/>
                <a:pathLst>
                  <a:path w="1024" h="620">
                    <a:moveTo>
                      <a:pt x="0" y="620"/>
                    </a:moveTo>
                    <a:cubicBezTo>
                      <a:pt x="179" y="602"/>
                      <a:pt x="359" y="585"/>
                      <a:pt x="455" y="496"/>
                    </a:cubicBezTo>
                    <a:cubicBezTo>
                      <a:pt x="551" y="407"/>
                      <a:pt x="484" y="166"/>
                      <a:pt x="579" y="83"/>
                    </a:cubicBezTo>
                    <a:cubicBezTo>
                      <a:pt x="674" y="0"/>
                      <a:pt x="849" y="0"/>
                      <a:pt x="1024"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524" name="Freeform 60"/>
              <p:cNvSpPr>
                <a:spLocks/>
              </p:cNvSpPr>
              <p:nvPr/>
            </p:nvSpPr>
            <p:spPr bwMode="auto">
              <a:xfrm>
                <a:off x="4520" y="1893"/>
                <a:ext cx="404" cy="331"/>
              </a:xfrm>
              <a:custGeom>
                <a:avLst/>
                <a:gdLst>
                  <a:gd name="T0" fmla="*/ 11 w 404"/>
                  <a:gd name="T1" fmla="*/ 0 h 331"/>
                  <a:gd name="T2" fmla="*/ 0 w 404"/>
                  <a:gd name="T3" fmla="*/ 331 h 331"/>
                  <a:gd name="T4" fmla="*/ 404 w 404"/>
                  <a:gd name="T5" fmla="*/ 331 h 331"/>
                </a:gdLst>
                <a:ahLst/>
                <a:cxnLst>
                  <a:cxn ang="0">
                    <a:pos x="T0" y="T1"/>
                  </a:cxn>
                  <a:cxn ang="0">
                    <a:pos x="T2" y="T3"/>
                  </a:cxn>
                  <a:cxn ang="0">
                    <a:pos x="T4" y="T5"/>
                  </a:cxn>
                </a:cxnLst>
                <a:rect l="0" t="0" r="r" b="b"/>
                <a:pathLst>
                  <a:path w="404" h="331">
                    <a:moveTo>
                      <a:pt x="11" y="0"/>
                    </a:moveTo>
                    <a:lnTo>
                      <a:pt x="0" y="331"/>
                    </a:lnTo>
                    <a:lnTo>
                      <a:pt x="404" y="331"/>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46525" name="Freeform 61"/>
            <p:cNvSpPr>
              <a:spLocks/>
            </p:cNvSpPr>
            <p:nvPr/>
          </p:nvSpPr>
          <p:spPr bwMode="auto">
            <a:xfrm>
              <a:off x="2504" y="1759"/>
              <a:ext cx="226" cy="146"/>
            </a:xfrm>
            <a:custGeom>
              <a:avLst/>
              <a:gdLst>
                <a:gd name="T0" fmla="*/ 0 w 440"/>
                <a:gd name="T1" fmla="*/ 0 h 235"/>
                <a:gd name="T2" fmla="*/ 93 w 440"/>
                <a:gd name="T3" fmla="*/ 176 h 235"/>
                <a:gd name="T4" fmla="*/ 383 w 440"/>
                <a:gd name="T5" fmla="*/ 218 h 235"/>
                <a:gd name="T6" fmla="*/ 434 w 440"/>
                <a:gd name="T7" fmla="*/ 73 h 235"/>
              </a:gdLst>
              <a:ahLst/>
              <a:cxnLst>
                <a:cxn ang="0">
                  <a:pos x="T0" y="T1"/>
                </a:cxn>
                <a:cxn ang="0">
                  <a:pos x="T2" y="T3"/>
                </a:cxn>
                <a:cxn ang="0">
                  <a:pos x="T4" y="T5"/>
                </a:cxn>
                <a:cxn ang="0">
                  <a:pos x="T6" y="T7"/>
                </a:cxn>
              </a:cxnLst>
              <a:rect l="0" t="0" r="r" b="b"/>
              <a:pathLst>
                <a:path w="440" h="235">
                  <a:moveTo>
                    <a:pt x="0" y="0"/>
                  </a:moveTo>
                  <a:cubicBezTo>
                    <a:pt x="14" y="70"/>
                    <a:pt x="29" y="140"/>
                    <a:pt x="93" y="176"/>
                  </a:cubicBezTo>
                  <a:cubicBezTo>
                    <a:pt x="157" y="212"/>
                    <a:pt x="326" y="235"/>
                    <a:pt x="383" y="218"/>
                  </a:cubicBezTo>
                  <a:cubicBezTo>
                    <a:pt x="440" y="201"/>
                    <a:pt x="437" y="137"/>
                    <a:pt x="434" y="73"/>
                  </a:cubicBezTo>
                </a:path>
              </a:pathLst>
            </a:custGeom>
            <a:noFill/>
            <a:ln w="9525">
              <a:solidFill>
                <a:srgbClr val="FFFF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526" name="Freeform 62"/>
            <p:cNvSpPr>
              <a:spLocks/>
            </p:cNvSpPr>
            <p:nvPr/>
          </p:nvSpPr>
          <p:spPr bwMode="auto">
            <a:xfrm>
              <a:off x="2716" y="1594"/>
              <a:ext cx="297" cy="91"/>
            </a:xfrm>
            <a:custGeom>
              <a:avLst/>
              <a:gdLst>
                <a:gd name="T0" fmla="*/ 0 w 579"/>
                <a:gd name="T1" fmla="*/ 179 h 179"/>
                <a:gd name="T2" fmla="*/ 362 w 579"/>
                <a:gd name="T3" fmla="*/ 24 h 179"/>
                <a:gd name="T4" fmla="*/ 579 w 579"/>
                <a:gd name="T5" fmla="*/ 34 h 179"/>
              </a:gdLst>
              <a:ahLst/>
              <a:cxnLst>
                <a:cxn ang="0">
                  <a:pos x="T0" y="T1"/>
                </a:cxn>
                <a:cxn ang="0">
                  <a:pos x="T2" y="T3"/>
                </a:cxn>
                <a:cxn ang="0">
                  <a:pos x="T4" y="T5"/>
                </a:cxn>
              </a:cxnLst>
              <a:rect l="0" t="0" r="r" b="b"/>
              <a:pathLst>
                <a:path w="579" h="179">
                  <a:moveTo>
                    <a:pt x="0" y="179"/>
                  </a:moveTo>
                  <a:cubicBezTo>
                    <a:pt x="133" y="113"/>
                    <a:pt x="266" y="48"/>
                    <a:pt x="362" y="24"/>
                  </a:cubicBezTo>
                  <a:cubicBezTo>
                    <a:pt x="458" y="0"/>
                    <a:pt x="518" y="17"/>
                    <a:pt x="579" y="34"/>
                  </a:cubicBezTo>
                </a:path>
              </a:pathLst>
            </a:custGeom>
            <a:noFill/>
            <a:ln w="1270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46527" name="Text Box 63"/>
            <p:cNvSpPr txBox="1">
              <a:spLocks noChangeArrowheads="1"/>
            </p:cNvSpPr>
            <p:nvPr/>
          </p:nvSpPr>
          <p:spPr bwMode="auto">
            <a:xfrm>
              <a:off x="2360" y="1668"/>
              <a:ext cx="188" cy="1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b="1">
                  <a:latin typeface="Symbol" pitchFamily="18" charset="2"/>
                </a:rPr>
                <a:t>S</a:t>
              </a:r>
              <a:endParaRPr lang="en-US" sz="1400"/>
            </a:p>
          </p:txBody>
        </p:sp>
      </p:grpSp>
    </p:spTree>
    <p:extLst>
      <p:ext uri="{BB962C8B-B14F-4D97-AF65-F5344CB8AC3E}">
        <p14:creationId xmlns:p14="http://schemas.microsoft.com/office/powerpoint/2010/main" val="18650184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Learning</a:t>
            </a:r>
            <a:endParaRPr lang="he-IL" dirty="0"/>
          </a:p>
        </p:txBody>
      </p:sp>
      <p:sp>
        <p:nvSpPr>
          <p:cNvPr id="3" name="Content Placeholder 2"/>
          <p:cNvSpPr>
            <a:spLocks noGrp="1"/>
          </p:cNvSpPr>
          <p:nvPr>
            <p:ph idx="1"/>
          </p:nvPr>
        </p:nvSpPr>
        <p:spPr>
          <a:xfrm>
            <a:off x="457200" y="1600201"/>
            <a:ext cx="8229600" cy="3412976"/>
          </a:xfrm>
        </p:spPr>
        <p:txBody>
          <a:bodyPr>
            <a:normAutofit fontScale="92500" lnSpcReduction="20000"/>
          </a:bodyPr>
          <a:lstStyle/>
          <a:p>
            <a:pPr algn="l" rtl="0"/>
            <a:r>
              <a:rPr lang="en-US" dirty="0"/>
              <a:t>The idea is to use multiple models to obtain better predictive performance than could be obtained from any of the constituent models.</a:t>
            </a:r>
          </a:p>
          <a:p>
            <a:pPr algn="l" rtl="0"/>
            <a:endParaRPr lang="en-US" dirty="0"/>
          </a:p>
          <a:p>
            <a:pPr algn="l" rtl="0"/>
            <a:r>
              <a:rPr lang="en-US" dirty="0"/>
              <a:t>Boosting involves incrementally building an ensemble by training each new model instance to emphasize the training instances that previous models </a:t>
            </a:r>
            <a:r>
              <a:rPr lang="en-US" dirty="0" smtClean="0"/>
              <a:t>misclassified</a:t>
            </a:r>
            <a:r>
              <a:rPr lang="en-US" dirty="0"/>
              <a:t>.</a:t>
            </a:r>
            <a:endParaRPr lang="he-IL"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4725144"/>
            <a:ext cx="3960440" cy="191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3646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fontScale="90000"/>
          </a:bodyPr>
          <a:lstStyle/>
          <a:p>
            <a:r>
              <a:rPr lang="en-US" altLang="ja-JP" sz="4000" dirty="0" smtClean="0">
                <a:ea typeface="MS PGothic" pitchFamily="34" charset="-128"/>
              </a:rPr>
              <a:t>Example of Ensemble of Weak Classifiers</a:t>
            </a:r>
            <a:endParaRPr lang="en-US" altLang="zh-CN" sz="4000" dirty="0">
              <a:ea typeface="MS PGothic" pitchFamily="34" charset="-128"/>
            </a:endParaRPr>
          </a:p>
        </p:txBody>
      </p:sp>
      <p:grpSp>
        <p:nvGrpSpPr>
          <p:cNvPr id="40963" name="Group 3"/>
          <p:cNvGrpSpPr>
            <a:grpSpLocks/>
          </p:cNvGrpSpPr>
          <p:nvPr/>
        </p:nvGrpSpPr>
        <p:grpSpPr bwMode="auto">
          <a:xfrm>
            <a:off x="609600" y="1981200"/>
            <a:ext cx="2879725" cy="2879725"/>
            <a:chOff x="384" y="1248"/>
            <a:chExt cx="1814" cy="1814"/>
          </a:xfrm>
        </p:grpSpPr>
        <p:sp>
          <p:nvSpPr>
            <p:cNvPr id="40964" name="Rectangle 4"/>
            <p:cNvSpPr>
              <a:spLocks noChangeArrowheads="1"/>
            </p:cNvSpPr>
            <p:nvPr/>
          </p:nvSpPr>
          <p:spPr bwMode="auto">
            <a:xfrm>
              <a:off x="384" y="1248"/>
              <a:ext cx="1814" cy="181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65" name="Oval 5"/>
            <p:cNvSpPr>
              <a:spLocks noChangeArrowheads="1"/>
            </p:cNvSpPr>
            <p:nvPr/>
          </p:nvSpPr>
          <p:spPr bwMode="auto">
            <a:xfrm>
              <a:off x="1488" y="1392"/>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66" name="Oval 6"/>
            <p:cNvSpPr>
              <a:spLocks noChangeArrowheads="1"/>
            </p:cNvSpPr>
            <p:nvPr/>
          </p:nvSpPr>
          <p:spPr bwMode="auto">
            <a:xfrm>
              <a:off x="1104" y="2064"/>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67" name="Oval 7"/>
            <p:cNvSpPr>
              <a:spLocks noChangeArrowheads="1"/>
            </p:cNvSpPr>
            <p:nvPr/>
          </p:nvSpPr>
          <p:spPr bwMode="auto">
            <a:xfrm>
              <a:off x="1632" y="1920"/>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68" name="Oval 8"/>
            <p:cNvSpPr>
              <a:spLocks noChangeArrowheads="1"/>
            </p:cNvSpPr>
            <p:nvPr/>
          </p:nvSpPr>
          <p:spPr bwMode="auto">
            <a:xfrm>
              <a:off x="1248" y="1685"/>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69" name="Oval 9"/>
            <p:cNvSpPr>
              <a:spLocks noChangeArrowheads="1"/>
            </p:cNvSpPr>
            <p:nvPr/>
          </p:nvSpPr>
          <p:spPr bwMode="auto">
            <a:xfrm>
              <a:off x="1296" y="2448"/>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70" name="Oval 10"/>
            <p:cNvSpPr>
              <a:spLocks noChangeArrowheads="1"/>
            </p:cNvSpPr>
            <p:nvPr/>
          </p:nvSpPr>
          <p:spPr bwMode="auto">
            <a:xfrm>
              <a:off x="768" y="1824"/>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grpSp>
        <p:nvGrpSpPr>
          <p:cNvPr id="40971" name="Group 11"/>
          <p:cNvGrpSpPr>
            <a:grpSpLocks/>
          </p:cNvGrpSpPr>
          <p:nvPr/>
        </p:nvGrpSpPr>
        <p:grpSpPr bwMode="auto">
          <a:xfrm>
            <a:off x="5270500" y="2019300"/>
            <a:ext cx="2879725" cy="2879725"/>
            <a:chOff x="384" y="1248"/>
            <a:chExt cx="1814" cy="1814"/>
          </a:xfrm>
        </p:grpSpPr>
        <p:sp>
          <p:nvSpPr>
            <p:cNvPr id="40972" name="Rectangle 12"/>
            <p:cNvSpPr>
              <a:spLocks noChangeArrowheads="1"/>
            </p:cNvSpPr>
            <p:nvPr/>
          </p:nvSpPr>
          <p:spPr bwMode="auto">
            <a:xfrm>
              <a:off x="384" y="1248"/>
              <a:ext cx="1814" cy="181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73" name="Oval 13"/>
            <p:cNvSpPr>
              <a:spLocks noChangeArrowheads="1"/>
            </p:cNvSpPr>
            <p:nvPr/>
          </p:nvSpPr>
          <p:spPr bwMode="auto">
            <a:xfrm>
              <a:off x="1488" y="1392"/>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74" name="Oval 14"/>
            <p:cNvSpPr>
              <a:spLocks noChangeArrowheads="1"/>
            </p:cNvSpPr>
            <p:nvPr/>
          </p:nvSpPr>
          <p:spPr bwMode="auto">
            <a:xfrm>
              <a:off x="1104" y="2064"/>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75" name="Oval 15"/>
            <p:cNvSpPr>
              <a:spLocks noChangeArrowheads="1"/>
            </p:cNvSpPr>
            <p:nvPr/>
          </p:nvSpPr>
          <p:spPr bwMode="auto">
            <a:xfrm>
              <a:off x="1632" y="1920"/>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76" name="Oval 16"/>
            <p:cNvSpPr>
              <a:spLocks noChangeArrowheads="1"/>
            </p:cNvSpPr>
            <p:nvPr/>
          </p:nvSpPr>
          <p:spPr bwMode="auto">
            <a:xfrm>
              <a:off x="1248" y="1685"/>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77" name="Oval 17"/>
            <p:cNvSpPr>
              <a:spLocks noChangeArrowheads="1"/>
            </p:cNvSpPr>
            <p:nvPr/>
          </p:nvSpPr>
          <p:spPr bwMode="auto">
            <a:xfrm>
              <a:off x="1296" y="2448"/>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78" name="Oval 18"/>
            <p:cNvSpPr>
              <a:spLocks noChangeArrowheads="1"/>
            </p:cNvSpPr>
            <p:nvPr/>
          </p:nvSpPr>
          <p:spPr bwMode="auto">
            <a:xfrm>
              <a:off x="768" y="1824"/>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0979" name="Text Box 19"/>
          <p:cNvSpPr txBox="1">
            <a:spLocks noChangeArrowheads="1"/>
          </p:cNvSpPr>
          <p:nvPr/>
        </p:nvSpPr>
        <p:spPr bwMode="auto">
          <a:xfrm>
            <a:off x="1066800" y="5105400"/>
            <a:ext cx="190500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spcBef>
                <a:spcPct val="50000"/>
              </a:spcBef>
            </a:pPr>
            <a:r>
              <a:rPr lang="en-US" altLang="zh-CN">
                <a:latin typeface="Comic Sans MS" pitchFamily="66" charset="0"/>
                <a:ea typeface="SimSun" pitchFamily="2" charset="-122"/>
              </a:rPr>
              <a:t>Training</a:t>
            </a:r>
          </a:p>
        </p:txBody>
      </p:sp>
      <p:sp>
        <p:nvSpPr>
          <p:cNvPr id="40980" name="Text Box 20"/>
          <p:cNvSpPr txBox="1">
            <a:spLocks noChangeArrowheads="1"/>
          </p:cNvSpPr>
          <p:nvPr/>
        </p:nvSpPr>
        <p:spPr bwMode="auto">
          <a:xfrm>
            <a:off x="5613400" y="5105400"/>
            <a:ext cx="2286000"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rtl="0" eaLnBrk="0" hangingPunct="0">
              <a:spcBef>
                <a:spcPct val="50000"/>
              </a:spcBef>
            </a:pPr>
            <a:r>
              <a:rPr lang="en-US" altLang="zh-CN">
                <a:latin typeface="Comic Sans MS" pitchFamily="66" charset="0"/>
                <a:ea typeface="SimSun" pitchFamily="2" charset="-122"/>
              </a:rPr>
              <a:t>Combined classifier</a:t>
            </a:r>
          </a:p>
        </p:txBody>
      </p:sp>
      <p:sp>
        <p:nvSpPr>
          <p:cNvPr id="40981" name="Line 21"/>
          <p:cNvSpPr>
            <a:spLocks noChangeShapeType="1"/>
          </p:cNvSpPr>
          <p:nvPr/>
        </p:nvSpPr>
        <p:spPr bwMode="auto">
          <a:xfrm>
            <a:off x="2286000" y="1993900"/>
            <a:ext cx="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82" name="Line 22"/>
          <p:cNvSpPr>
            <a:spLocks noChangeShapeType="1"/>
          </p:cNvSpPr>
          <p:nvPr/>
        </p:nvSpPr>
        <p:spPr bwMode="auto">
          <a:xfrm>
            <a:off x="6946900" y="2057400"/>
            <a:ext cx="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0983" name="Group 23"/>
          <p:cNvGrpSpPr>
            <a:grpSpLocks/>
          </p:cNvGrpSpPr>
          <p:nvPr/>
        </p:nvGrpSpPr>
        <p:grpSpPr bwMode="auto">
          <a:xfrm>
            <a:off x="611560" y="1975787"/>
            <a:ext cx="2879725" cy="2879725"/>
            <a:chOff x="386" y="1248"/>
            <a:chExt cx="1814" cy="1814"/>
          </a:xfrm>
        </p:grpSpPr>
        <p:sp>
          <p:nvSpPr>
            <p:cNvPr id="40984" name="Rectangle 24"/>
            <p:cNvSpPr>
              <a:spLocks noChangeArrowheads="1"/>
            </p:cNvSpPr>
            <p:nvPr/>
          </p:nvSpPr>
          <p:spPr bwMode="auto">
            <a:xfrm>
              <a:off x="386" y="1248"/>
              <a:ext cx="1814" cy="181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85" name="Oval 25"/>
            <p:cNvSpPr>
              <a:spLocks noChangeArrowheads="1"/>
            </p:cNvSpPr>
            <p:nvPr/>
          </p:nvSpPr>
          <p:spPr bwMode="auto">
            <a:xfrm>
              <a:off x="1490" y="1392"/>
              <a:ext cx="68" cy="68"/>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86" name="Oval 26"/>
            <p:cNvSpPr>
              <a:spLocks noChangeArrowheads="1"/>
            </p:cNvSpPr>
            <p:nvPr/>
          </p:nvSpPr>
          <p:spPr bwMode="auto">
            <a:xfrm>
              <a:off x="1106" y="2064"/>
              <a:ext cx="136" cy="136"/>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87" name="Oval 27"/>
            <p:cNvSpPr>
              <a:spLocks noChangeArrowheads="1"/>
            </p:cNvSpPr>
            <p:nvPr/>
          </p:nvSpPr>
          <p:spPr bwMode="auto">
            <a:xfrm>
              <a:off x="1634" y="1920"/>
              <a:ext cx="68" cy="68"/>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88" name="Oval 28"/>
            <p:cNvSpPr>
              <a:spLocks noChangeArrowheads="1"/>
            </p:cNvSpPr>
            <p:nvPr/>
          </p:nvSpPr>
          <p:spPr bwMode="auto">
            <a:xfrm>
              <a:off x="1250" y="1685"/>
              <a:ext cx="68" cy="6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89" name="Oval 29"/>
            <p:cNvSpPr>
              <a:spLocks noChangeArrowheads="1"/>
            </p:cNvSpPr>
            <p:nvPr/>
          </p:nvSpPr>
          <p:spPr bwMode="auto">
            <a:xfrm>
              <a:off x="1298" y="2448"/>
              <a:ext cx="68" cy="6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90" name="Oval 30"/>
            <p:cNvSpPr>
              <a:spLocks noChangeArrowheads="1"/>
            </p:cNvSpPr>
            <p:nvPr/>
          </p:nvSpPr>
          <p:spPr bwMode="auto">
            <a:xfrm>
              <a:off x="770" y="1824"/>
              <a:ext cx="68" cy="6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0991" name="Line 31"/>
          <p:cNvSpPr>
            <a:spLocks noChangeShapeType="1"/>
          </p:cNvSpPr>
          <p:nvPr/>
        </p:nvSpPr>
        <p:spPr bwMode="auto">
          <a:xfrm>
            <a:off x="609600" y="3708400"/>
            <a:ext cx="2852738" cy="15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0992" name="Group 32"/>
          <p:cNvGrpSpPr>
            <a:grpSpLocks/>
          </p:cNvGrpSpPr>
          <p:nvPr/>
        </p:nvGrpSpPr>
        <p:grpSpPr bwMode="auto">
          <a:xfrm>
            <a:off x="5270500" y="2019904"/>
            <a:ext cx="2879725" cy="2879725"/>
            <a:chOff x="3320" y="1274"/>
            <a:chExt cx="1814" cy="1814"/>
          </a:xfrm>
        </p:grpSpPr>
        <p:grpSp>
          <p:nvGrpSpPr>
            <p:cNvPr id="40993" name="Group 33"/>
            <p:cNvGrpSpPr>
              <a:grpSpLocks/>
            </p:cNvGrpSpPr>
            <p:nvPr/>
          </p:nvGrpSpPr>
          <p:grpSpPr bwMode="auto">
            <a:xfrm>
              <a:off x="3320" y="1274"/>
              <a:ext cx="1814" cy="1814"/>
              <a:chOff x="384" y="1248"/>
              <a:chExt cx="1814" cy="1814"/>
            </a:xfrm>
          </p:grpSpPr>
          <p:sp>
            <p:nvSpPr>
              <p:cNvPr id="40994" name="Rectangle 34"/>
              <p:cNvSpPr>
                <a:spLocks noChangeArrowheads="1"/>
              </p:cNvSpPr>
              <p:nvPr/>
            </p:nvSpPr>
            <p:spPr bwMode="auto">
              <a:xfrm>
                <a:off x="384" y="1248"/>
                <a:ext cx="1814" cy="181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95" name="Oval 35"/>
              <p:cNvSpPr>
                <a:spLocks noChangeArrowheads="1"/>
              </p:cNvSpPr>
              <p:nvPr/>
            </p:nvSpPr>
            <p:spPr bwMode="auto">
              <a:xfrm>
                <a:off x="1488" y="1392"/>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96" name="Oval 36"/>
              <p:cNvSpPr>
                <a:spLocks noChangeArrowheads="1"/>
              </p:cNvSpPr>
              <p:nvPr/>
            </p:nvSpPr>
            <p:spPr bwMode="auto">
              <a:xfrm>
                <a:off x="1104" y="2064"/>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97" name="Oval 37"/>
              <p:cNvSpPr>
                <a:spLocks noChangeArrowheads="1"/>
              </p:cNvSpPr>
              <p:nvPr/>
            </p:nvSpPr>
            <p:spPr bwMode="auto">
              <a:xfrm>
                <a:off x="1632" y="1920"/>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98" name="Oval 38"/>
              <p:cNvSpPr>
                <a:spLocks noChangeArrowheads="1"/>
              </p:cNvSpPr>
              <p:nvPr/>
            </p:nvSpPr>
            <p:spPr bwMode="auto">
              <a:xfrm>
                <a:off x="1248" y="1685"/>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0999" name="Oval 39"/>
              <p:cNvSpPr>
                <a:spLocks noChangeArrowheads="1"/>
              </p:cNvSpPr>
              <p:nvPr/>
            </p:nvSpPr>
            <p:spPr bwMode="auto">
              <a:xfrm>
                <a:off x="1296" y="2448"/>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00" name="Oval 40"/>
              <p:cNvSpPr>
                <a:spLocks noChangeArrowheads="1"/>
              </p:cNvSpPr>
              <p:nvPr/>
            </p:nvSpPr>
            <p:spPr bwMode="auto">
              <a:xfrm>
                <a:off x="768" y="1824"/>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1001" name="Line 41"/>
            <p:cNvSpPr>
              <a:spLocks noChangeShapeType="1"/>
            </p:cNvSpPr>
            <p:nvPr/>
          </p:nvSpPr>
          <p:spPr bwMode="auto">
            <a:xfrm flipH="1">
              <a:off x="4377" y="2329"/>
              <a:ext cx="0" cy="7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02" name="Line 42"/>
            <p:cNvSpPr>
              <a:spLocks noChangeShapeType="1"/>
            </p:cNvSpPr>
            <p:nvPr/>
          </p:nvSpPr>
          <p:spPr bwMode="auto">
            <a:xfrm flipH="1">
              <a:off x="3320" y="2328"/>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grpSp>
        <p:nvGrpSpPr>
          <p:cNvPr id="41003" name="Group 43"/>
          <p:cNvGrpSpPr>
            <a:grpSpLocks/>
          </p:cNvGrpSpPr>
          <p:nvPr/>
        </p:nvGrpSpPr>
        <p:grpSpPr bwMode="auto">
          <a:xfrm>
            <a:off x="612155" y="1975192"/>
            <a:ext cx="2879725" cy="2879725"/>
            <a:chOff x="386" y="1248"/>
            <a:chExt cx="1814" cy="1814"/>
          </a:xfrm>
        </p:grpSpPr>
        <p:sp>
          <p:nvSpPr>
            <p:cNvPr id="41004" name="Rectangle 44"/>
            <p:cNvSpPr>
              <a:spLocks noChangeArrowheads="1"/>
            </p:cNvSpPr>
            <p:nvPr/>
          </p:nvSpPr>
          <p:spPr bwMode="auto">
            <a:xfrm>
              <a:off x="386" y="1248"/>
              <a:ext cx="1814" cy="181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05" name="Oval 45"/>
            <p:cNvSpPr>
              <a:spLocks noChangeArrowheads="1"/>
            </p:cNvSpPr>
            <p:nvPr/>
          </p:nvSpPr>
          <p:spPr bwMode="auto">
            <a:xfrm>
              <a:off x="1490" y="1392"/>
              <a:ext cx="45" cy="45"/>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06" name="Oval 46"/>
            <p:cNvSpPr>
              <a:spLocks noChangeArrowheads="1"/>
            </p:cNvSpPr>
            <p:nvPr/>
          </p:nvSpPr>
          <p:spPr bwMode="auto">
            <a:xfrm>
              <a:off x="1106" y="2064"/>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07" name="Oval 47"/>
            <p:cNvSpPr>
              <a:spLocks noChangeArrowheads="1"/>
            </p:cNvSpPr>
            <p:nvPr/>
          </p:nvSpPr>
          <p:spPr bwMode="auto">
            <a:xfrm>
              <a:off x="1634" y="1920"/>
              <a:ext cx="45" cy="45"/>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08" name="Oval 48"/>
            <p:cNvSpPr>
              <a:spLocks noChangeArrowheads="1"/>
            </p:cNvSpPr>
            <p:nvPr/>
          </p:nvSpPr>
          <p:spPr bwMode="auto">
            <a:xfrm>
              <a:off x="1250" y="1685"/>
              <a:ext cx="102" cy="10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09" name="Oval 49"/>
            <p:cNvSpPr>
              <a:spLocks noChangeArrowheads="1"/>
            </p:cNvSpPr>
            <p:nvPr/>
          </p:nvSpPr>
          <p:spPr bwMode="auto">
            <a:xfrm>
              <a:off x="1298" y="2448"/>
              <a:ext cx="45" cy="4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10" name="Oval 50"/>
            <p:cNvSpPr>
              <a:spLocks noChangeArrowheads="1"/>
            </p:cNvSpPr>
            <p:nvPr/>
          </p:nvSpPr>
          <p:spPr bwMode="auto">
            <a:xfrm>
              <a:off x="770" y="1824"/>
              <a:ext cx="102" cy="10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1011" name="Line 51"/>
          <p:cNvSpPr>
            <a:spLocks noChangeShapeType="1"/>
          </p:cNvSpPr>
          <p:nvPr/>
        </p:nvSpPr>
        <p:spPr bwMode="auto">
          <a:xfrm>
            <a:off x="635000" y="3060700"/>
            <a:ext cx="28305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nvGrpSpPr>
          <p:cNvPr id="41012" name="Group 52"/>
          <p:cNvGrpSpPr>
            <a:grpSpLocks/>
          </p:cNvGrpSpPr>
          <p:nvPr/>
        </p:nvGrpSpPr>
        <p:grpSpPr bwMode="auto">
          <a:xfrm>
            <a:off x="5274623" y="2016136"/>
            <a:ext cx="2879725" cy="2879725"/>
            <a:chOff x="3314" y="1266"/>
            <a:chExt cx="1814" cy="1814"/>
          </a:xfrm>
        </p:grpSpPr>
        <p:grpSp>
          <p:nvGrpSpPr>
            <p:cNvPr id="41013" name="Group 53"/>
            <p:cNvGrpSpPr>
              <a:grpSpLocks/>
            </p:cNvGrpSpPr>
            <p:nvPr/>
          </p:nvGrpSpPr>
          <p:grpSpPr bwMode="auto">
            <a:xfrm>
              <a:off x="3314" y="1266"/>
              <a:ext cx="1814" cy="1814"/>
              <a:chOff x="3320" y="1274"/>
              <a:chExt cx="1814" cy="1814"/>
            </a:xfrm>
          </p:grpSpPr>
          <p:grpSp>
            <p:nvGrpSpPr>
              <p:cNvPr id="41014" name="Group 54"/>
              <p:cNvGrpSpPr>
                <a:grpSpLocks/>
              </p:cNvGrpSpPr>
              <p:nvPr/>
            </p:nvGrpSpPr>
            <p:grpSpPr bwMode="auto">
              <a:xfrm>
                <a:off x="3320" y="1274"/>
                <a:ext cx="1814" cy="1814"/>
                <a:chOff x="384" y="1248"/>
                <a:chExt cx="1814" cy="1814"/>
              </a:xfrm>
            </p:grpSpPr>
            <p:sp>
              <p:nvSpPr>
                <p:cNvPr id="41015" name="Rectangle 55"/>
                <p:cNvSpPr>
                  <a:spLocks noChangeArrowheads="1"/>
                </p:cNvSpPr>
                <p:nvPr/>
              </p:nvSpPr>
              <p:spPr bwMode="auto">
                <a:xfrm>
                  <a:off x="384" y="1248"/>
                  <a:ext cx="1814" cy="181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16" name="Oval 56"/>
                <p:cNvSpPr>
                  <a:spLocks noChangeArrowheads="1"/>
                </p:cNvSpPr>
                <p:nvPr/>
              </p:nvSpPr>
              <p:spPr bwMode="auto">
                <a:xfrm>
                  <a:off x="1488" y="1392"/>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17" name="Oval 57"/>
                <p:cNvSpPr>
                  <a:spLocks noChangeArrowheads="1"/>
                </p:cNvSpPr>
                <p:nvPr/>
              </p:nvSpPr>
              <p:spPr bwMode="auto">
                <a:xfrm>
                  <a:off x="1104" y="2064"/>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18" name="Oval 58"/>
                <p:cNvSpPr>
                  <a:spLocks noChangeArrowheads="1"/>
                </p:cNvSpPr>
                <p:nvPr/>
              </p:nvSpPr>
              <p:spPr bwMode="auto">
                <a:xfrm>
                  <a:off x="1632" y="1920"/>
                  <a:ext cx="91" cy="9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19" name="Oval 59"/>
                <p:cNvSpPr>
                  <a:spLocks noChangeArrowheads="1"/>
                </p:cNvSpPr>
                <p:nvPr/>
              </p:nvSpPr>
              <p:spPr bwMode="auto">
                <a:xfrm>
                  <a:off x="1248" y="1685"/>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20" name="Oval 60"/>
                <p:cNvSpPr>
                  <a:spLocks noChangeArrowheads="1"/>
                </p:cNvSpPr>
                <p:nvPr/>
              </p:nvSpPr>
              <p:spPr bwMode="auto">
                <a:xfrm>
                  <a:off x="1296" y="2448"/>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21" name="Oval 61"/>
                <p:cNvSpPr>
                  <a:spLocks noChangeArrowheads="1"/>
                </p:cNvSpPr>
                <p:nvPr/>
              </p:nvSpPr>
              <p:spPr bwMode="auto">
                <a:xfrm>
                  <a:off x="768" y="1824"/>
                  <a:ext cx="91" cy="91"/>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1022" name="Line 62"/>
              <p:cNvSpPr>
                <a:spLocks noChangeShapeType="1"/>
              </p:cNvSpPr>
              <p:nvPr/>
            </p:nvSpPr>
            <p:spPr bwMode="auto">
              <a:xfrm flipH="1">
                <a:off x="4377" y="2329"/>
                <a:ext cx="0" cy="7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23" name="Line 63"/>
              <p:cNvSpPr>
                <a:spLocks noChangeShapeType="1"/>
              </p:cNvSpPr>
              <p:nvPr/>
            </p:nvSpPr>
            <p:spPr bwMode="auto">
              <a:xfrm flipH="1">
                <a:off x="3320" y="2328"/>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
          <p:nvSpPr>
            <p:cNvPr id="41024" name="Line 64"/>
            <p:cNvSpPr>
              <a:spLocks noChangeShapeType="1"/>
            </p:cNvSpPr>
            <p:nvPr/>
          </p:nvSpPr>
          <p:spPr bwMode="auto">
            <a:xfrm>
              <a:off x="3320" y="1944"/>
              <a:ext cx="10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41025" name="Line 65"/>
            <p:cNvSpPr>
              <a:spLocks noChangeShapeType="1"/>
            </p:cNvSpPr>
            <p:nvPr/>
          </p:nvSpPr>
          <p:spPr bwMode="auto">
            <a:xfrm>
              <a:off x="4368" y="1296"/>
              <a:ext cx="0" cy="6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grpSp>
    </p:spTree>
    <p:extLst>
      <p:ext uri="{BB962C8B-B14F-4D97-AF65-F5344CB8AC3E}">
        <p14:creationId xmlns:p14="http://schemas.microsoft.com/office/powerpoint/2010/main" val="11963800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dissolve">
                                      <p:cBhvr>
                                        <p:cTn id="7" dur="500"/>
                                        <p:tgtEl>
                                          <p:spTgt spid="40963"/>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0979"/>
                                        </p:tgtEl>
                                        <p:attrNameLst>
                                          <p:attrName>style.visibility</p:attrName>
                                        </p:attrNameLst>
                                      </p:cBhvr>
                                      <p:to>
                                        <p:strVal val="visible"/>
                                      </p:to>
                                    </p:set>
                                    <p:animEffect transition="in" filter="dissolve">
                                      <p:cBhvr>
                                        <p:cTn id="11" dur="500"/>
                                        <p:tgtEl>
                                          <p:spTgt spid="4097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40981"/>
                                        </p:tgtEl>
                                        <p:attrNameLst>
                                          <p:attrName>style.visibility</p:attrName>
                                        </p:attrNameLst>
                                      </p:cBhvr>
                                      <p:to>
                                        <p:strVal val="visible"/>
                                      </p:to>
                                    </p:set>
                                    <p:animEffect transition="in" filter="dissolve">
                                      <p:cBhvr>
                                        <p:cTn id="16" dur="500"/>
                                        <p:tgtEl>
                                          <p:spTgt spid="409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40971"/>
                                        </p:tgtEl>
                                        <p:attrNameLst>
                                          <p:attrName>style.visibility</p:attrName>
                                        </p:attrNameLst>
                                      </p:cBhvr>
                                      <p:to>
                                        <p:strVal val="visible"/>
                                      </p:to>
                                    </p:set>
                                    <p:animEffect transition="in" filter="dissolve">
                                      <p:cBhvr>
                                        <p:cTn id="21" dur="500"/>
                                        <p:tgtEl>
                                          <p:spTgt spid="40971"/>
                                        </p:tgtEl>
                                      </p:cBhvr>
                                    </p:animEffect>
                                  </p:childTnLst>
                                </p:cTn>
                              </p:par>
                            </p:childTnLst>
                          </p:cTn>
                        </p:par>
                        <p:par>
                          <p:cTn id="22" fill="hold" nodeType="afterGroup">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40980"/>
                                        </p:tgtEl>
                                        <p:attrNameLst>
                                          <p:attrName>style.visibility</p:attrName>
                                        </p:attrNameLst>
                                      </p:cBhvr>
                                      <p:to>
                                        <p:strVal val="visible"/>
                                      </p:to>
                                    </p:set>
                                    <p:animEffect transition="in" filter="dissolve">
                                      <p:cBhvr>
                                        <p:cTn id="25" dur="500"/>
                                        <p:tgtEl>
                                          <p:spTgt spid="40980"/>
                                        </p:tgtEl>
                                      </p:cBhvr>
                                    </p:animEffect>
                                  </p:childTnLst>
                                </p:cTn>
                              </p:par>
                            </p:childTnLst>
                          </p:cTn>
                        </p:par>
                        <p:par>
                          <p:cTn id="26" fill="hold" nodeType="afterGroup">
                            <p:stCondLst>
                              <p:cond delay="1000"/>
                            </p:stCondLst>
                            <p:childTnLst>
                              <p:par>
                                <p:cTn id="27" presetID="9" presetClass="entr" presetSubtype="0" fill="hold" grpId="0" nodeType="afterEffect">
                                  <p:stCondLst>
                                    <p:cond delay="0"/>
                                  </p:stCondLst>
                                  <p:childTnLst>
                                    <p:set>
                                      <p:cBhvr>
                                        <p:cTn id="28" dur="1" fill="hold">
                                          <p:stCondLst>
                                            <p:cond delay="0"/>
                                          </p:stCondLst>
                                        </p:cTn>
                                        <p:tgtEl>
                                          <p:spTgt spid="40982"/>
                                        </p:tgtEl>
                                        <p:attrNameLst>
                                          <p:attrName>style.visibility</p:attrName>
                                        </p:attrNameLst>
                                      </p:cBhvr>
                                      <p:to>
                                        <p:strVal val="visible"/>
                                      </p:to>
                                    </p:set>
                                    <p:animEffect transition="in" filter="dissolve">
                                      <p:cBhvr>
                                        <p:cTn id="29" dur="500"/>
                                        <p:tgtEl>
                                          <p:spTgt spid="4098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40983"/>
                                        </p:tgtEl>
                                        <p:attrNameLst>
                                          <p:attrName>style.visibility</p:attrName>
                                        </p:attrNameLst>
                                      </p:cBhvr>
                                      <p:to>
                                        <p:strVal val="visible"/>
                                      </p:to>
                                    </p:set>
                                    <p:animEffect transition="in" filter="dissolve">
                                      <p:cBhvr>
                                        <p:cTn id="34" dur="500"/>
                                        <p:tgtEl>
                                          <p:spTgt spid="4098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0991"/>
                                        </p:tgtEl>
                                        <p:attrNameLst>
                                          <p:attrName>style.visibility</p:attrName>
                                        </p:attrNameLst>
                                      </p:cBhvr>
                                      <p:to>
                                        <p:strVal val="visible"/>
                                      </p:to>
                                    </p:set>
                                    <p:animEffect transition="in" filter="dissolve">
                                      <p:cBhvr>
                                        <p:cTn id="39" dur="500"/>
                                        <p:tgtEl>
                                          <p:spTgt spid="4099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40992"/>
                                        </p:tgtEl>
                                        <p:attrNameLst>
                                          <p:attrName>style.visibility</p:attrName>
                                        </p:attrNameLst>
                                      </p:cBhvr>
                                      <p:to>
                                        <p:strVal val="visible"/>
                                      </p:to>
                                    </p:set>
                                    <p:animEffect transition="in" filter="dissolve">
                                      <p:cBhvr>
                                        <p:cTn id="44" dur="500"/>
                                        <p:tgtEl>
                                          <p:spTgt spid="4099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41003"/>
                                        </p:tgtEl>
                                        <p:attrNameLst>
                                          <p:attrName>style.visibility</p:attrName>
                                        </p:attrNameLst>
                                      </p:cBhvr>
                                      <p:to>
                                        <p:strVal val="visible"/>
                                      </p:to>
                                    </p:set>
                                    <p:animEffect transition="in" filter="dissolve">
                                      <p:cBhvr>
                                        <p:cTn id="49" dur="500"/>
                                        <p:tgtEl>
                                          <p:spTgt spid="4100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41011"/>
                                        </p:tgtEl>
                                        <p:attrNameLst>
                                          <p:attrName>style.visibility</p:attrName>
                                        </p:attrNameLst>
                                      </p:cBhvr>
                                      <p:to>
                                        <p:strVal val="visible"/>
                                      </p:to>
                                    </p:set>
                                    <p:animEffect transition="in" filter="dissolve">
                                      <p:cBhvr>
                                        <p:cTn id="54" dur="500"/>
                                        <p:tgtEl>
                                          <p:spTgt spid="4101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41012"/>
                                        </p:tgtEl>
                                        <p:attrNameLst>
                                          <p:attrName>style.visibility</p:attrName>
                                        </p:attrNameLst>
                                      </p:cBhvr>
                                      <p:to>
                                        <p:strVal val="visible"/>
                                      </p:to>
                                    </p:set>
                                    <p:animEffect transition="in" filter="dissolve">
                                      <p:cBhvr>
                                        <p:cTn id="59" dur="500"/>
                                        <p:tgtEl>
                                          <p:spTgt spid="41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9" grpId="0" autoUpdateAnimBg="0"/>
      <p:bldP spid="40980" grpId="0" autoUpdateAnimBg="0"/>
      <p:bldP spid="40981" grpId="0" animBg="1"/>
      <p:bldP spid="40982" grpId="0" animBg="1"/>
      <p:bldP spid="40991" grpId="0" animBg="1"/>
      <p:bldP spid="410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Principles</a:t>
            </a:r>
            <a:endParaRPr lang="he-IL" dirty="0"/>
          </a:p>
        </p:txBody>
      </p:sp>
      <p:sp>
        <p:nvSpPr>
          <p:cNvPr id="3" name="Content Placeholder 2"/>
          <p:cNvSpPr>
            <a:spLocks noGrp="1"/>
          </p:cNvSpPr>
          <p:nvPr>
            <p:ph idx="1"/>
          </p:nvPr>
        </p:nvSpPr>
        <p:spPr/>
        <p:txBody>
          <a:bodyPr/>
          <a:lstStyle/>
          <a:p>
            <a:endParaRPr lang="he-IL"/>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70" y="3691671"/>
            <a:ext cx="9119029" cy="3166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036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Applications</a:t>
            </a:r>
            <a:endParaRPr lang="he-IL" dirty="0"/>
          </a:p>
        </p:txBody>
      </p:sp>
      <p:sp>
        <p:nvSpPr>
          <p:cNvPr id="3" name="Content Placeholder 2"/>
          <p:cNvSpPr>
            <a:spLocks noGrp="1"/>
          </p:cNvSpPr>
          <p:nvPr>
            <p:ph idx="1"/>
          </p:nvPr>
        </p:nvSpPr>
        <p:spPr/>
        <p:txBody>
          <a:bodyPr/>
          <a:lstStyle/>
          <a:p>
            <a:endParaRPr lang="he-IL"/>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564904"/>
            <a:ext cx="7480785" cy="29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29147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normAutofit fontScale="90000"/>
          </a:bodyPr>
          <a:lstStyle/>
          <a:p>
            <a:r>
              <a:rPr lang="en-US" b="1" dirty="0"/>
              <a:t>Occam's </a:t>
            </a:r>
            <a:r>
              <a:rPr lang="en-US" b="1" dirty="0" smtClean="0"/>
              <a:t>razor </a:t>
            </a:r>
            <a:br>
              <a:rPr lang="en-US" b="1" dirty="0" smtClean="0"/>
            </a:br>
            <a:r>
              <a:rPr lang="en-US" b="1" dirty="0" smtClean="0"/>
              <a:t>(</a:t>
            </a:r>
            <a:r>
              <a:rPr lang="en-US" dirty="0"/>
              <a:t>14th-century</a:t>
            </a:r>
            <a:r>
              <a:rPr lang="en-US" b="1" dirty="0" smtClean="0"/>
              <a:t>)</a:t>
            </a:r>
            <a:br>
              <a:rPr lang="en-US" b="1" dirty="0" smtClean="0"/>
            </a:br>
            <a:r>
              <a:rPr lang="en-US" b="1" dirty="0" smtClean="0"/>
              <a:t> </a:t>
            </a:r>
            <a:endParaRPr lang="en-US" b="1" dirty="0"/>
          </a:p>
        </p:txBody>
      </p:sp>
      <p:sp>
        <p:nvSpPr>
          <p:cNvPr id="111619" name="Rectangle 3"/>
          <p:cNvSpPr>
            <a:spLocks noGrp="1" noChangeArrowheads="1"/>
          </p:cNvSpPr>
          <p:nvPr>
            <p:ph type="body" idx="1"/>
          </p:nvPr>
        </p:nvSpPr>
        <p:spPr>
          <a:xfrm>
            <a:off x="107504" y="1844825"/>
            <a:ext cx="7627111" cy="5013176"/>
          </a:xfrm>
        </p:spPr>
        <p:txBody>
          <a:bodyPr>
            <a:normAutofit fontScale="92500" lnSpcReduction="10000"/>
          </a:bodyPr>
          <a:lstStyle/>
          <a:p>
            <a:pPr algn="l" rtl="0"/>
            <a:endParaRPr lang="en-US" dirty="0" smtClean="0"/>
          </a:p>
          <a:p>
            <a:pPr algn="l" rtl="0"/>
            <a:r>
              <a:rPr lang="en-US" dirty="0"/>
              <a:t>I</a:t>
            </a:r>
            <a:r>
              <a:rPr lang="en-US" dirty="0" smtClean="0"/>
              <a:t>n </a:t>
            </a:r>
            <a:r>
              <a:rPr lang="en-US" dirty="0"/>
              <a:t>Latin </a:t>
            </a:r>
            <a:r>
              <a:rPr lang="en-US" dirty="0" smtClean="0"/>
              <a:t>“</a:t>
            </a:r>
            <a:r>
              <a:rPr lang="en-US" dirty="0" err="1" smtClean="0"/>
              <a:t>lex</a:t>
            </a:r>
            <a:r>
              <a:rPr lang="en-US" dirty="0" smtClean="0"/>
              <a:t> </a:t>
            </a:r>
            <a:r>
              <a:rPr lang="en-US" dirty="0" err="1" smtClean="0"/>
              <a:t>parsimoniae</a:t>
            </a:r>
            <a:r>
              <a:rPr lang="en-US" dirty="0" smtClean="0"/>
              <a:t>”, </a:t>
            </a:r>
            <a:r>
              <a:rPr lang="en-US" dirty="0"/>
              <a:t>translating to </a:t>
            </a:r>
            <a:r>
              <a:rPr lang="en-US" dirty="0" smtClean="0"/>
              <a:t>“law </a:t>
            </a:r>
            <a:r>
              <a:rPr lang="en-US" dirty="0"/>
              <a:t>of </a:t>
            </a:r>
            <a:r>
              <a:rPr lang="en-US" dirty="0" smtClean="0"/>
              <a:t>parsimony”</a:t>
            </a:r>
            <a:endParaRPr lang="en-US" dirty="0"/>
          </a:p>
          <a:p>
            <a:pPr algn="l" rtl="0"/>
            <a:r>
              <a:rPr lang="en-US" dirty="0" smtClean="0"/>
              <a:t>The </a:t>
            </a:r>
            <a:r>
              <a:rPr lang="en-US" dirty="0"/>
              <a:t>explanation of any phenomenon should make as few assumptions as possible, eliminating those that make no difference in the observable predictions of the explanatory hypothesis or </a:t>
            </a:r>
            <a:r>
              <a:rPr lang="en-US" dirty="0" smtClean="0"/>
              <a:t>theory</a:t>
            </a:r>
          </a:p>
          <a:p>
            <a:pPr algn="l" rtl="0"/>
            <a:r>
              <a:rPr lang="en-US" b="1" dirty="0"/>
              <a:t>The Occam </a:t>
            </a:r>
            <a:r>
              <a:rPr lang="en-US" b="1" dirty="0" smtClean="0"/>
              <a:t>Dilemma: </a:t>
            </a:r>
            <a:r>
              <a:rPr lang="en-US" dirty="0" smtClean="0"/>
              <a:t>Unfortunately, in ML, accuracy and simplicity (interpretability) are </a:t>
            </a:r>
            <a:r>
              <a:rPr lang="en-US" dirty="0"/>
              <a:t>in conflict.</a:t>
            </a:r>
          </a:p>
        </p:txBody>
      </p:sp>
      <p:pic>
        <p:nvPicPr>
          <p:cNvPr id="111621" name="Picture 5" descr="William of Ockh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599" y="4953000"/>
            <a:ext cx="15621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11625" name="Picture 9" descr="Click here to view a larger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88640"/>
            <a:ext cx="2087562" cy="153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148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rmAutofit fontScale="90000"/>
          </a:bodyPr>
          <a:lstStyle/>
          <a:p>
            <a:r>
              <a:rPr lang="en-US" sz="4000"/>
              <a:t>No Free Lunch Theorem in Machine Learning (Wolpert, 2001) </a:t>
            </a:r>
          </a:p>
        </p:txBody>
      </p:sp>
      <p:sp>
        <p:nvSpPr>
          <p:cNvPr id="71683" name="Rectangle 3"/>
          <p:cNvSpPr>
            <a:spLocks noGrp="1" noChangeArrowheads="1"/>
          </p:cNvSpPr>
          <p:nvPr>
            <p:ph type="body" idx="1"/>
          </p:nvPr>
        </p:nvSpPr>
        <p:spPr/>
        <p:txBody>
          <a:bodyPr/>
          <a:lstStyle/>
          <a:p>
            <a:pPr algn="l" rtl="0"/>
            <a:r>
              <a:rPr lang="en-US" i="1" dirty="0" smtClean="0"/>
              <a:t>“For </a:t>
            </a:r>
            <a:r>
              <a:rPr lang="en-US" i="1" dirty="0"/>
              <a:t>any two learning algorithms, there are just as many situations (appropriately weighted) in which algorithm one is superior to algorithm two as vice versa, according to any of the measures of "superiority" </a:t>
            </a:r>
          </a:p>
        </p:txBody>
      </p:sp>
      <p:pic>
        <p:nvPicPr>
          <p:cNvPr id="71684" name="Picture 4" descr="MPj043886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0175" y="5080000"/>
            <a:ext cx="2663825" cy="177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5015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sz="4000"/>
              <a:t>So why developing new algorithms?</a:t>
            </a:r>
          </a:p>
        </p:txBody>
      </p:sp>
      <p:sp>
        <p:nvSpPr>
          <p:cNvPr id="190467" name="Rectangle 3"/>
          <p:cNvSpPr>
            <a:spLocks noGrp="1" noChangeArrowheads="1"/>
          </p:cNvSpPr>
          <p:nvPr>
            <p:ph type="body" idx="1"/>
          </p:nvPr>
        </p:nvSpPr>
        <p:spPr/>
        <p:txBody>
          <a:bodyPr>
            <a:noAutofit/>
          </a:bodyPr>
          <a:lstStyle/>
          <a:p>
            <a:pPr algn="l" rtl="0">
              <a:lnSpc>
                <a:spcPct val="80000"/>
              </a:lnSpc>
            </a:pPr>
            <a:r>
              <a:rPr lang="en-US" sz="2400" dirty="0" smtClean="0"/>
              <a:t>Practitioner are </a:t>
            </a:r>
            <a:r>
              <a:rPr lang="en-US" sz="2400" dirty="0"/>
              <a:t>mostly concerned with choosing the most appropriate algorithm for the </a:t>
            </a:r>
            <a:r>
              <a:rPr lang="en-US" sz="2400" b="1" dirty="0"/>
              <a:t>problem at hand</a:t>
            </a:r>
          </a:p>
          <a:p>
            <a:pPr algn="l" rtl="0">
              <a:lnSpc>
                <a:spcPct val="80000"/>
              </a:lnSpc>
            </a:pPr>
            <a:r>
              <a:rPr lang="en-US" sz="2400" dirty="0"/>
              <a:t>This requires some a priori knowledge – data distribution, prior probabilities, complexity of the problem, the physics of the underlying phenomenon, etc.</a:t>
            </a:r>
          </a:p>
          <a:p>
            <a:pPr algn="l" rtl="0">
              <a:lnSpc>
                <a:spcPct val="80000"/>
              </a:lnSpc>
            </a:pPr>
            <a:r>
              <a:rPr lang="en-US" sz="2400" dirty="0"/>
              <a:t>The </a:t>
            </a:r>
            <a:r>
              <a:rPr lang="en-US" sz="2400" i="1" dirty="0"/>
              <a:t>No Free Lunch </a:t>
            </a:r>
            <a:r>
              <a:rPr lang="en-US" sz="2400" dirty="0"/>
              <a:t>theorem tells us that – unless we have some a priori knowledge – simple classifiers (or complex ones for that matter) are not necessarily better than others. However, given some a priori information, certain classifiers may better </a:t>
            </a:r>
            <a:r>
              <a:rPr lang="en-US" sz="2400" b="1" dirty="0"/>
              <a:t>MATCH </a:t>
            </a:r>
            <a:r>
              <a:rPr lang="en-US" sz="2400" dirty="0"/>
              <a:t>the characteristics of certain type of problems.</a:t>
            </a:r>
          </a:p>
          <a:p>
            <a:pPr algn="l" rtl="0">
              <a:lnSpc>
                <a:spcPct val="80000"/>
              </a:lnSpc>
            </a:pPr>
            <a:r>
              <a:rPr lang="en-US" sz="2400" dirty="0"/>
              <a:t>The main challenge of the </a:t>
            </a:r>
            <a:r>
              <a:rPr lang="en-US" sz="2400" dirty="0" smtClean="0"/>
              <a:t>practitioner is </a:t>
            </a:r>
            <a:r>
              <a:rPr lang="en-US" sz="2400" dirty="0"/>
              <a:t>then, to identify the correct match between the problem and the classifier! …which is yet another reason to arm yourself with a diverse set of </a:t>
            </a:r>
            <a:r>
              <a:rPr lang="en-US" sz="2400" dirty="0" smtClean="0"/>
              <a:t>learner </a:t>
            </a:r>
            <a:r>
              <a:rPr lang="en-US" sz="2400" dirty="0"/>
              <a:t>arsenal !</a:t>
            </a:r>
          </a:p>
        </p:txBody>
      </p:sp>
    </p:spTree>
    <p:extLst>
      <p:ext uri="{BB962C8B-B14F-4D97-AF65-F5344CB8AC3E}">
        <p14:creationId xmlns:p14="http://schemas.microsoft.com/office/powerpoint/2010/main" val="16762047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rtl="0"/>
            <a:r>
              <a:rPr lang="en-US" dirty="0" smtClean="0"/>
              <a:t>Less </a:t>
            </a:r>
            <a:r>
              <a:rPr lang="en-US" dirty="0"/>
              <a:t>is </a:t>
            </a:r>
            <a:r>
              <a:rPr lang="en-US" dirty="0" smtClean="0"/>
              <a:t>More</a:t>
            </a:r>
            <a:r>
              <a:rPr lang="he-IL" dirty="0" smtClean="0"/>
              <a:t>?</a:t>
            </a:r>
            <a:r>
              <a:rPr lang="he-IL" dirty="0"/>
              <a:t/>
            </a:r>
            <a:br>
              <a:rPr lang="he-IL" dirty="0"/>
            </a:br>
            <a:r>
              <a:rPr lang="en-US" dirty="0" smtClean="0"/>
              <a:t>The Curse of Dimensionality </a:t>
            </a:r>
            <a:br>
              <a:rPr lang="en-US" dirty="0" smtClean="0"/>
            </a:br>
            <a:r>
              <a:rPr lang="en-US" dirty="0" smtClean="0"/>
              <a:t>(Bellman</a:t>
            </a:r>
            <a:r>
              <a:rPr lang="en-US" dirty="0"/>
              <a:t>, 1961)</a:t>
            </a:r>
            <a:endParaRPr lang="he-IL" dirty="0"/>
          </a:p>
        </p:txBody>
      </p:sp>
      <p:sp>
        <p:nvSpPr>
          <p:cNvPr id="3" name="Content Placeholder 2"/>
          <p:cNvSpPr>
            <a:spLocks noGrp="1"/>
          </p:cNvSpPr>
          <p:nvPr>
            <p:ph idx="1"/>
          </p:nvPr>
        </p:nvSpPr>
        <p:spPr>
          <a:xfrm>
            <a:off x="457200" y="1888232"/>
            <a:ext cx="8229600" cy="4525963"/>
          </a:xfrm>
        </p:spPr>
        <p:txBody>
          <a:bodyPr/>
          <a:lstStyle/>
          <a:p>
            <a:endParaRPr lang="he-IL" dirty="0"/>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683024"/>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0176" y="1844824"/>
            <a:ext cx="19399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1976" y="1844824"/>
            <a:ext cx="20494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4429844"/>
            <a:ext cx="714375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19739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rtl="0"/>
            <a:r>
              <a:rPr lang="en-US" dirty="0"/>
              <a:t>Less is More</a:t>
            </a:r>
            <a:r>
              <a:rPr lang="he-IL" dirty="0"/>
              <a:t>?</a:t>
            </a:r>
            <a:br>
              <a:rPr lang="he-IL" dirty="0"/>
            </a:br>
            <a:r>
              <a:rPr lang="en-US" dirty="0"/>
              <a:t>The Curse of Dimensionality</a:t>
            </a:r>
          </a:p>
        </p:txBody>
      </p:sp>
      <p:sp>
        <p:nvSpPr>
          <p:cNvPr id="3" name="Content Placeholder 2"/>
          <p:cNvSpPr>
            <a:spLocks noGrp="1"/>
          </p:cNvSpPr>
          <p:nvPr>
            <p:ph idx="1"/>
          </p:nvPr>
        </p:nvSpPr>
        <p:spPr/>
        <p:txBody>
          <a:bodyPr>
            <a:normAutofit fontScale="77500" lnSpcReduction="20000"/>
          </a:bodyPr>
          <a:lstStyle/>
          <a:p>
            <a:pPr algn="l" rtl="0"/>
            <a:r>
              <a:rPr lang="en-US" dirty="0" smtClean="0"/>
              <a:t>Learning from a high-dimensional </a:t>
            </a:r>
            <a:r>
              <a:rPr lang="en-US" dirty="0"/>
              <a:t>feature space </a:t>
            </a:r>
            <a:r>
              <a:rPr lang="en-US" dirty="0" smtClean="0"/>
              <a:t>requires </a:t>
            </a:r>
            <a:r>
              <a:rPr lang="en-US" dirty="0"/>
              <a:t>an enormous amount of training </a:t>
            </a:r>
            <a:r>
              <a:rPr lang="en-US" dirty="0" smtClean="0"/>
              <a:t>to </a:t>
            </a:r>
            <a:r>
              <a:rPr lang="en-US" dirty="0"/>
              <a:t>ensure that there are several samples with each combination of values. </a:t>
            </a:r>
            <a:endParaRPr lang="en-US" dirty="0" smtClean="0"/>
          </a:p>
          <a:p>
            <a:pPr algn="l" rtl="0"/>
            <a:r>
              <a:rPr lang="en-US" dirty="0" smtClean="0"/>
              <a:t>With </a:t>
            </a:r>
            <a:r>
              <a:rPr lang="en-US" dirty="0"/>
              <a:t>a fixed number of training </a:t>
            </a:r>
            <a:r>
              <a:rPr lang="en-US" dirty="0" smtClean="0"/>
              <a:t>instances, </a:t>
            </a:r>
            <a:r>
              <a:rPr lang="en-US" dirty="0"/>
              <a:t>the predictive power reduces as the dimensionality </a:t>
            </a:r>
            <a:r>
              <a:rPr lang="en-US" dirty="0" smtClean="0"/>
              <a:t>increases.</a:t>
            </a:r>
          </a:p>
          <a:p>
            <a:pPr algn="l" rtl="0"/>
            <a:r>
              <a:rPr lang="en-US" dirty="0" smtClean="0"/>
              <a:t>As </a:t>
            </a:r>
            <a:r>
              <a:rPr lang="en-US" dirty="0"/>
              <a:t>a counter-measure, many dimensionality reduction techniques have been proposed, and it has been shown that when done properly, the properties or structures of the objects can be well preserved even in the lower dimensions</a:t>
            </a:r>
            <a:r>
              <a:rPr lang="en-US" dirty="0" smtClean="0"/>
              <a:t>.</a:t>
            </a:r>
          </a:p>
          <a:p>
            <a:pPr algn="l" rtl="0"/>
            <a:r>
              <a:rPr lang="en-US" dirty="0" smtClean="0"/>
              <a:t>Nevertheless</a:t>
            </a:r>
            <a:r>
              <a:rPr lang="en-US" dirty="0"/>
              <a:t>, naively applying dimensionality reduction can lead to pathological results.</a:t>
            </a:r>
          </a:p>
        </p:txBody>
      </p:sp>
    </p:spTree>
    <p:extLst>
      <p:ext uri="{BB962C8B-B14F-4D97-AF65-F5344CB8AC3E}">
        <p14:creationId xmlns:p14="http://schemas.microsoft.com/office/powerpoint/2010/main" val="325749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31667" t="18311" r="40833" b="25448"/>
          <a:stretch>
            <a:fillRect/>
          </a:stretch>
        </p:blipFill>
        <p:spPr bwMode="auto">
          <a:xfrm>
            <a:off x="2895600" y="1066800"/>
            <a:ext cx="2514600" cy="3276600"/>
          </a:xfrm>
          <a:prstGeom prst="rect">
            <a:avLst/>
          </a:prstGeom>
          <a:noFill/>
          <a:ln w="9525">
            <a:noFill/>
            <a:miter lim="800000"/>
            <a:headEnd/>
            <a:tailEnd/>
          </a:ln>
        </p:spPr>
      </p:pic>
      <p:sp>
        <p:nvSpPr>
          <p:cNvPr id="5" name="TextBox 4"/>
          <p:cNvSpPr txBox="1"/>
          <p:nvPr/>
        </p:nvSpPr>
        <p:spPr>
          <a:xfrm>
            <a:off x="381000" y="5334000"/>
            <a:ext cx="8763000" cy="1200329"/>
          </a:xfrm>
          <a:prstGeom prst="rect">
            <a:avLst/>
          </a:prstGeom>
          <a:noFill/>
        </p:spPr>
        <p:txBody>
          <a:bodyPr wrap="square" rtlCol="0">
            <a:spAutoFit/>
          </a:bodyPr>
          <a:lstStyle/>
          <a:p>
            <a:pPr algn="l" rtl="0"/>
            <a:r>
              <a:rPr lang="en-US" dirty="0" smtClean="0"/>
              <a:t>While </a:t>
            </a:r>
            <a:r>
              <a:rPr lang="en-US" b="1" dirty="0" smtClean="0"/>
              <a:t>dimensionality reduction </a:t>
            </a:r>
            <a:r>
              <a:rPr lang="en-US" dirty="0" smtClean="0"/>
              <a:t>is an important tool in machine learning/data mining, we must always be aware that it can distort the data in misleading ways.</a:t>
            </a:r>
          </a:p>
          <a:p>
            <a:pPr algn="l" rtl="0"/>
            <a:endParaRPr lang="en-US" dirty="0" smtClean="0"/>
          </a:p>
          <a:p>
            <a:pPr algn="l" rtl="0"/>
            <a:r>
              <a:rPr lang="en-US" dirty="0" smtClean="0"/>
              <a:t>Above is a two dimensional projection of an intrinsically three dimensional world….</a:t>
            </a:r>
            <a:endParaRPr lang="en-US" dirty="0"/>
          </a:p>
        </p:txBody>
      </p:sp>
    </p:spTree>
    <p:extLst>
      <p:ext uri="{BB962C8B-B14F-4D97-AF65-F5344CB8AC3E}">
        <p14:creationId xmlns:p14="http://schemas.microsoft.com/office/powerpoint/2010/main" val="20706848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9144000" cy="5826034"/>
          </a:xfrm>
          <a:prstGeom prst="rect">
            <a:avLst/>
          </a:prstGeom>
          <a:noFill/>
          <a:ln w="9525">
            <a:noFill/>
            <a:miter lim="800000"/>
            <a:headEnd/>
            <a:tailEnd/>
          </a:ln>
        </p:spPr>
      </p:pic>
      <p:sp>
        <p:nvSpPr>
          <p:cNvPr id="3" name="TextBox 2"/>
          <p:cNvSpPr txBox="1"/>
          <p:nvPr/>
        </p:nvSpPr>
        <p:spPr>
          <a:xfrm>
            <a:off x="0" y="6019800"/>
            <a:ext cx="8458200" cy="646331"/>
          </a:xfrm>
          <a:prstGeom prst="rect">
            <a:avLst/>
          </a:prstGeom>
          <a:noFill/>
        </p:spPr>
        <p:txBody>
          <a:bodyPr wrap="square" rtlCol="0">
            <a:spAutoFit/>
          </a:bodyPr>
          <a:lstStyle/>
          <a:p>
            <a:pPr algn="l" rtl="0"/>
            <a:r>
              <a:rPr lang="en-US" i="1" dirty="0" smtClean="0">
                <a:solidFill>
                  <a:schemeClr val="bg1">
                    <a:lumMod val="65000"/>
                  </a:schemeClr>
                </a:solidFill>
              </a:rPr>
              <a:t>Original photographer unknown</a:t>
            </a:r>
          </a:p>
          <a:p>
            <a:pPr algn="l" rtl="0"/>
            <a:r>
              <a:rPr lang="en-US" dirty="0" smtClean="0">
                <a:solidFill>
                  <a:schemeClr val="bg1">
                    <a:lumMod val="65000"/>
                  </a:schemeClr>
                </a:solidFill>
              </a:rPr>
              <a:t>See also www.cs.gmu.edu/~jessica/DimReducDanger.htm                       (c) </a:t>
            </a:r>
            <a:r>
              <a:rPr lang="en-US" dirty="0" err="1" smtClean="0">
                <a:solidFill>
                  <a:schemeClr val="bg1">
                    <a:lumMod val="65000"/>
                  </a:schemeClr>
                </a:solidFill>
              </a:rPr>
              <a:t>eamonn</a:t>
            </a:r>
            <a:r>
              <a:rPr lang="en-US" dirty="0" smtClean="0">
                <a:solidFill>
                  <a:schemeClr val="bg1">
                    <a:lumMod val="65000"/>
                  </a:schemeClr>
                </a:solidFill>
              </a:rPr>
              <a:t> </a:t>
            </a:r>
            <a:r>
              <a:rPr lang="en-US" dirty="0" err="1" smtClean="0">
                <a:solidFill>
                  <a:schemeClr val="bg1">
                    <a:lumMod val="65000"/>
                  </a:schemeClr>
                </a:solidFill>
              </a:rPr>
              <a:t>keogh</a:t>
            </a:r>
            <a:r>
              <a:rPr lang="en-US" dirty="0" smtClean="0">
                <a:solidFill>
                  <a:schemeClr val="bg1">
                    <a:lumMod val="65000"/>
                  </a:schemeClr>
                </a:solidFill>
              </a:rPr>
              <a:t>       </a:t>
            </a:r>
            <a:endParaRPr lang="en-US" dirty="0">
              <a:solidFill>
                <a:schemeClr val="bg1">
                  <a:lumMod val="65000"/>
                </a:schemeClr>
              </a:solidFill>
            </a:endParaRPr>
          </a:p>
        </p:txBody>
      </p:sp>
    </p:spTree>
    <p:extLst>
      <p:ext uri="{BB962C8B-B14F-4D97-AF65-F5344CB8AC3E}">
        <p14:creationId xmlns:p14="http://schemas.microsoft.com/office/powerpoint/2010/main" val="9836693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1676401"/>
            <a:ext cx="1661215" cy="1496158"/>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912466" y="2507954"/>
            <a:ext cx="1661215" cy="1496158"/>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3672532" y="3339507"/>
            <a:ext cx="1721515" cy="1550467"/>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5492898" y="4225369"/>
            <a:ext cx="1799649" cy="1620838"/>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a:stretch>
            <a:fillRect/>
          </a:stretch>
        </p:blipFill>
        <p:spPr bwMode="auto">
          <a:xfrm>
            <a:off x="7391400" y="5181600"/>
            <a:ext cx="1660031" cy="1495093"/>
          </a:xfrm>
          <a:prstGeom prst="rect">
            <a:avLst/>
          </a:prstGeom>
          <a:noFill/>
          <a:ln w="9525">
            <a:noFill/>
            <a:miter lim="800000"/>
            <a:headEnd/>
            <a:tailEnd/>
          </a:ln>
        </p:spPr>
      </p:pic>
      <p:sp>
        <p:nvSpPr>
          <p:cNvPr id="9" name="Rectangle 8"/>
          <p:cNvSpPr/>
          <p:nvPr/>
        </p:nvSpPr>
        <p:spPr>
          <a:xfrm>
            <a:off x="152400" y="0"/>
            <a:ext cx="8991600" cy="923330"/>
          </a:xfrm>
          <a:prstGeom prst="rect">
            <a:avLst/>
          </a:prstGeom>
        </p:spPr>
        <p:txBody>
          <a:bodyPr wrap="square">
            <a:spAutoFit/>
          </a:bodyPr>
          <a:lstStyle/>
          <a:p>
            <a:pPr algn="l" rtl="0"/>
            <a:endParaRPr lang="en-US" dirty="0" smtClean="0"/>
          </a:p>
          <a:p>
            <a:pPr algn="l" rtl="0"/>
            <a:r>
              <a:rPr lang="en-US" dirty="0" smtClean="0"/>
              <a:t>Screen dumps of a short video from </a:t>
            </a:r>
            <a:r>
              <a:rPr lang="en-US" dirty="0" smtClean="0">
                <a:hlinkClick r:id="rId7"/>
              </a:rPr>
              <a:t>www.cs.gmu.edu/~jessica/DimReducDanger.htm</a:t>
            </a:r>
            <a:endParaRPr lang="en-US" dirty="0" smtClean="0"/>
          </a:p>
          <a:p>
            <a:pPr algn="l" rtl="0"/>
            <a:r>
              <a:rPr lang="en-US" dirty="0" smtClean="0"/>
              <a:t>I recommend you imbed the original video instead </a:t>
            </a:r>
            <a:endParaRPr lang="en-US" dirty="0"/>
          </a:p>
        </p:txBody>
      </p:sp>
      <p:sp>
        <p:nvSpPr>
          <p:cNvPr id="10" name="TextBox 9"/>
          <p:cNvSpPr txBox="1"/>
          <p:nvPr/>
        </p:nvSpPr>
        <p:spPr>
          <a:xfrm>
            <a:off x="152400" y="1219200"/>
            <a:ext cx="2066271" cy="338554"/>
          </a:xfrm>
          <a:prstGeom prst="rect">
            <a:avLst/>
          </a:prstGeom>
          <a:noFill/>
        </p:spPr>
        <p:txBody>
          <a:bodyPr wrap="none" rtlCol="0">
            <a:spAutoFit/>
          </a:bodyPr>
          <a:lstStyle/>
          <a:p>
            <a:r>
              <a:rPr lang="en-US" sz="1600" dirty="0" smtClean="0"/>
              <a:t>A cloud of points in 3D</a:t>
            </a:r>
            <a:endParaRPr lang="en-US" sz="1600" dirty="0"/>
          </a:p>
        </p:txBody>
      </p:sp>
      <p:sp>
        <p:nvSpPr>
          <p:cNvPr id="11" name="TextBox 10"/>
          <p:cNvSpPr txBox="1"/>
          <p:nvPr/>
        </p:nvSpPr>
        <p:spPr>
          <a:xfrm>
            <a:off x="1905000" y="1676400"/>
            <a:ext cx="2254335" cy="892552"/>
          </a:xfrm>
          <a:prstGeom prst="rect">
            <a:avLst/>
          </a:prstGeom>
          <a:noFill/>
        </p:spPr>
        <p:txBody>
          <a:bodyPr wrap="none" rtlCol="0">
            <a:spAutoFit/>
          </a:bodyPr>
          <a:lstStyle/>
          <a:p>
            <a:r>
              <a:rPr lang="en-US" sz="1600" dirty="0" smtClean="0"/>
              <a:t>Can be projected into 2D</a:t>
            </a:r>
          </a:p>
          <a:p>
            <a:r>
              <a:rPr lang="en-US" sz="2000" dirty="0" smtClean="0">
                <a:solidFill>
                  <a:srgbClr val="0000FF"/>
                </a:solidFill>
              </a:rPr>
              <a:t>XY</a:t>
            </a:r>
            <a:r>
              <a:rPr lang="en-US" sz="2000" dirty="0" smtClean="0"/>
              <a:t> or </a:t>
            </a:r>
            <a:r>
              <a:rPr lang="en-US" sz="2000" dirty="0" smtClean="0">
                <a:solidFill>
                  <a:srgbClr val="33CC33"/>
                </a:solidFill>
              </a:rPr>
              <a:t>XZ</a:t>
            </a:r>
            <a:r>
              <a:rPr lang="en-US" sz="2000" dirty="0" smtClean="0"/>
              <a:t> or </a:t>
            </a:r>
            <a:r>
              <a:rPr lang="en-US" sz="2000" dirty="0" smtClean="0">
                <a:solidFill>
                  <a:srgbClr val="CC00CC"/>
                </a:solidFill>
              </a:rPr>
              <a:t>YZ</a:t>
            </a:r>
          </a:p>
          <a:p>
            <a:endParaRPr lang="en-US" sz="1600" dirty="0"/>
          </a:p>
        </p:txBody>
      </p:sp>
      <p:sp>
        <p:nvSpPr>
          <p:cNvPr id="12" name="TextBox 11"/>
          <p:cNvSpPr txBox="1"/>
          <p:nvPr/>
        </p:nvSpPr>
        <p:spPr>
          <a:xfrm>
            <a:off x="3657600" y="2590800"/>
            <a:ext cx="1600200" cy="830997"/>
          </a:xfrm>
          <a:prstGeom prst="rect">
            <a:avLst/>
          </a:prstGeom>
          <a:noFill/>
        </p:spPr>
        <p:txBody>
          <a:bodyPr wrap="square" rtlCol="0">
            <a:spAutoFit/>
          </a:bodyPr>
          <a:lstStyle/>
          <a:p>
            <a:r>
              <a:rPr lang="en-US" sz="1600" dirty="0" smtClean="0"/>
              <a:t>In 2D </a:t>
            </a:r>
            <a:r>
              <a:rPr lang="en-US" sz="1600" dirty="0" smtClean="0">
                <a:solidFill>
                  <a:srgbClr val="33CC33"/>
                </a:solidFill>
              </a:rPr>
              <a:t>XZ</a:t>
            </a:r>
            <a:r>
              <a:rPr lang="en-US" sz="1600" dirty="0" smtClean="0"/>
              <a:t> we see a triangle</a:t>
            </a:r>
            <a:endParaRPr lang="en-US" sz="1600" dirty="0" smtClean="0">
              <a:solidFill>
                <a:srgbClr val="CC00CC"/>
              </a:solidFill>
            </a:endParaRPr>
          </a:p>
          <a:p>
            <a:endParaRPr lang="en-US" sz="1600" dirty="0"/>
          </a:p>
        </p:txBody>
      </p:sp>
      <p:sp>
        <p:nvSpPr>
          <p:cNvPr id="13" name="TextBox 12"/>
          <p:cNvSpPr txBox="1"/>
          <p:nvPr/>
        </p:nvSpPr>
        <p:spPr>
          <a:xfrm>
            <a:off x="5562600" y="3352800"/>
            <a:ext cx="1600200" cy="830997"/>
          </a:xfrm>
          <a:prstGeom prst="rect">
            <a:avLst/>
          </a:prstGeom>
          <a:noFill/>
        </p:spPr>
        <p:txBody>
          <a:bodyPr wrap="square" rtlCol="0">
            <a:spAutoFit/>
          </a:bodyPr>
          <a:lstStyle/>
          <a:p>
            <a:r>
              <a:rPr lang="en-US" sz="1600" dirty="0" smtClean="0"/>
              <a:t>In 2D </a:t>
            </a:r>
            <a:r>
              <a:rPr lang="en-US" sz="1600" dirty="0" smtClean="0">
                <a:solidFill>
                  <a:srgbClr val="CC00CC"/>
                </a:solidFill>
              </a:rPr>
              <a:t>YZ </a:t>
            </a:r>
            <a:r>
              <a:rPr lang="en-US" sz="1600" dirty="0" smtClean="0"/>
              <a:t>we see a square</a:t>
            </a:r>
            <a:endParaRPr lang="en-US" sz="1600" dirty="0" smtClean="0">
              <a:solidFill>
                <a:srgbClr val="CC00CC"/>
              </a:solidFill>
            </a:endParaRPr>
          </a:p>
          <a:p>
            <a:endParaRPr lang="en-US" sz="1600" dirty="0"/>
          </a:p>
        </p:txBody>
      </p:sp>
      <p:sp>
        <p:nvSpPr>
          <p:cNvPr id="14" name="TextBox 13"/>
          <p:cNvSpPr txBox="1"/>
          <p:nvPr/>
        </p:nvSpPr>
        <p:spPr>
          <a:xfrm>
            <a:off x="7391400" y="4343400"/>
            <a:ext cx="1600200" cy="830997"/>
          </a:xfrm>
          <a:prstGeom prst="rect">
            <a:avLst/>
          </a:prstGeom>
          <a:noFill/>
        </p:spPr>
        <p:txBody>
          <a:bodyPr wrap="square" rtlCol="0">
            <a:spAutoFit/>
          </a:bodyPr>
          <a:lstStyle/>
          <a:p>
            <a:r>
              <a:rPr lang="en-US" sz="1600" dirty="0" smtClean="0"/>
              <a:t>In 2D </a:t>
            </a:r>
            <a:r>
              <a:rPr lang="en-US" sz="1600" dirty="0" smtClean="0">
                <a:solidFill>
                  <a:srgbClr val="0000FF"/>
                </a:solidFill>
              </a:rPr>
              <a:t>XY</a:t>
            </a:r>
            <a:r>
              <a:rPr lang="en-US" sz="1600" dirty="0" smtClean="0"/>
              <a:t> we see a circle</a:t>
            </a:r>
            <a:endParaRPr lang="en-US" sz="1600" dirty="0" smtClean="0">
              <a:solidFill>
                <a:srgbClr val="CC00CC"/>
              </a:solidFill>
            </a:endParaRPr>
          </a:p>
          <a:p>
            <a:endParaRPr lang="en-US" sz="1600" dirty="0"/>
          </a:p>
        </p:txBody>
      </p:sp>
    </p:spTree>
    <p:extLst>
      <p:ext uri="{BB962C8B-B14F-4D97-AF65-F5344CB8AC3E}">
        <p14:creationId xmlns:p14="http://schemas.microsoft.com/office/powerpoint/2010/main" val="9989632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 is More?</a:t>
            </a:r>
            <a:endParaRPr lang="he-IL" dirty="0"/>
          </a:p>
        </p:txBody>
      </p:sp>
      <p:sp>
        <p:nvSpPr>
          <p:cNvPr id="3" name="Content Placeholder 2"/>
          <p:cNvSpPr>
            <a:spLocks noGrp="1"/>
          </p:cNvSpPr>
          <p:nvPr>
            <p:ph idx="1"/>
          </p:nvPr>
        </p:nvSpPr>
        <p:spPr/>
        <p:txBody>
          <a:bodyPr>
            <a:normAutofit fontScale="92500" lnSpcReduction="10000"/>
          </a:bodyPr>
          <a:lstStyle/>
          <a:p>
            <a:pPr algn="l" rtl="0"/>
            <a:r>
              <a:rPr lang="en-US" dirty="0" smtClean="0"/>
              <a:t>In the past the published </a:t>
            </a:r>
            <a:r>
              <a:rPr lang="en-US" dirty="0"/>
              <a:t>advice was </a:t>
            </a:r>
            <a:r>
              <a:rPr lang="en-US" dirty="0" smtClean="0"/>
              <a:t>that high dimensionality is </a:t>
            </a:r>
            <a:r>
              <a:rPr lang="en-US" dirty="0"/>
              <a:t>dangerous</a:t>
            </a:r>
            <a:r>
              <a:rPr lang="en-US" dirty="0" smtClean="0"/>
              <a:t>.</a:t>
            </a:r>
          </a:p>
          <a:p>
            <a:pPr algn="l" rtl="0"/>
            <a:r>
              <a:rPr lang="en-US" dirty="0" smtClean="0"/>
              <a:t>But, </a:t>
            </a:r>
            <a:r>
              <a:rPr lang="en-US" dirty="0"/>
              <a:t>Reducing </a:t>
            </a:r>
            <a:r>
              <a:rPr lang="en-US" dirty="0" smtClean="0"/>
              <a:t>dimensionality reduces </a:t>
            </a:r>
            <a:r>
              <a:rPr lang="en-US" dirty="0"/>
              <a:t>the </a:t>
            </a:r>
            <a:r>
              <a:rPr lang="en-US" dirty="0" smtClean="0"/>
              <a:t>amount of information </a:t>
            </a:r>
            <a:r>
              <a:rPr lang="en-US" dirty="0"/>
              <a:t>available for prediction</a:t>
            </a:r>
            <a:r>
              <a:rPr lang="en-US" dirty="0" smtClean="0"/>
              <a:t>.</a:t>
            </a:r>
          </a:p>
          <a:p>
            <a:pPr algn="l" rtl="0"/>
            <a:r>
              <a:rPr lang="en-US" dirty="0" smtClean="0"/>
              <a:t>Today: try going </a:t>
            </a:r>
            <a:r>
              <a:rPr lang="en-US" dirty="0"/>
              <a:t>in the opposite direction</a:t>
            </a:r>
            <a:r>
              <a:rPr lang="en-US" dirty="0" smtClean="0"/>
              <a:t>: Instead </a:t>
            </a:r>
            <a:r>
              <a:rPr lang="en-US" dirty="0"/>
              <a:t>of reducing dimensionality, increase </a:t>
            </a:r>
            <a:r>
              <a:rPr lang="en-US" dirty="0" smtClean="0"/>
              <a:t>it by adding many functions </a:t>
            </a:r>
            <a:r>
              <a:rPr lang="en-US" dirty="0"/>
              <a:t>of the predictor variables.</a:t>
            </a:r>
          </a:p>
          <a:p>
            <a:pPr algn="l" rtl="0"/>
            <a:r>
              <a:rPr lang="en-US" dirty="0" smtClean="0"/>
              <a:t>The </a:t>
            </a:r>
            <a:r>
              <a:rPr lang="en-US" dirty="0"/>
              <a:t>higher the </a:t>
            </a:r>
            <a:r>
              <a:rPr lang="en-US" dirty="0" smtClean="0"/>
              <a:t>dimensionality of </a:t>
            </a:r>
            <a:r>
              <a:rPr lang="en-US" dirty="0"/>
              <a:t>the set of </a:t>
            </a:r>
            <a:r>
              <a:rPr lang="en-US" dirty="0" smtClean="0"/>
              <a:t>features, the </a:t>
            </a:r>
            <a:r>
              <a:rPr lang="en-US" dirty="0"/>
              <a:t>more </a:t>
            </a:r>
            <a:r>
              <a:rPr lang="en-US" dirty="0" smtClean="0"/>
              <a:t>likely it </a:t>
            </a:r>
            <a:r>
              <a:rPr lang="en-US" dirty="0"/>
              <a:t>is that separation occurs.</a:t>
            </a:r>
          </a:p>
          <a:p>
            <a:pPr algn="l" rtl="0"/>
            <a:endParaRPr lang="en-US" dirty="0"/>
          </a:p>
          <a:p>
            <a:pPr algn="l" rtl="0"/>
            <a:endParaRPr lang="en-US" dirty="0"/>
          </a:p>
          <a:p>
            <a:pPr algn="l" rtl="0"/>
            <a:endParaRPr lang="he-IL" dirty="0"/>
          </a:p>
        </p:txBody>
      </p:sp>
    </p:spTree>
    <p:extLst>
      <p:ext uri="{BB962C8B-B14F-4D97-AF65-F5344CB8AC3E}">
        <p14:creationId xmlns:p14="http://schemas.microsoft.com/office/powerpoint/2010/main" val="31150963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5B2322ED-0A5B-4AFF-8739-475E7006F172}" type="slidenum">
              <a:rPr lang="en-US"/>
              <a:pPr/>
              <a:t>69</a:t>
            </a:fld>
            <a:endParaRPr lang="en-US"/>
          </a:p>
        </p:txBody>
      </p:sp>
      <p:sp>
        <p:nvSpPr>
          <p:cNvPr id="18434" name="Rectangle 2"/>
          <p:cNvSpPr>
            <a:spLocks noGrp="1" noChangeArrowheads="1"/>
          </p:cNvSpPr>
          <p:nvPr>
            <p:ph type="title"/>
          </p:nvPr>
        </p:nvSpPr>
        <p:spPr>
          <a:xfrm>
            <a:off x="685800" y="457200"/>
            <a:ext cx="7772400" cy="1143000"/>
          </a:xfrm>
        </p:spPr>
        <p:txBody>
          <a:bodyPr/>
          <a:lstStyle/>
          <a:p>
            <a:r>
              <a:rPr lang="en-US"/>
              <a:t>Meaningfulness of Answers</a:t>
            </a:r>
          </a:p>
        </p:txBody>
      </p:sp>
      <p:sp>
        <p:nvSpPr>
          <p:cNvPr id="18435" name="Rectangle 3"/>
          <p:cNvSpPr>
            <a:spLocks noGrp="1" noChangeArrowheads="1"/>
          </p:cNvSpPr>
          <p:nvPr>
            <p:ph type="body" idx="1"/>
          </p:nvPr>
        </p:nvSpPr>
        <p:spPr>
          <a:xfrm>
            <a:off x="762000" y="1981200"/>
            <a:ext cx="7772400" cy="4419600"/>
          </a:xfrm>
        </p:spPr>
        <p:txBody>
          <a:bodyPr/>
          <a:lstStyle/>
          <a:p>
            <a:pPr algn="l" rtl="0"/>
            <a:r>
              <a:rPr lang="en-US" dirty="0"/>
              <a:t>A big data-mining risk is that you will “discover” patterns that are meaningless.</a:t>
            </a:r>
          </a:p>
          <a:p>
            <a:pPr algn="l" rtl="0"/>
            <a:r>
              <a:rPr lang="en-US" dirty="0"/>
              <a:t>Statisticians call it </a:t>
            </a:r>
            <a:r>
              <a:rPr lang="en-US" dirty="0" err="1">
                <a:solidFill>
                  <a:srgbClr val="FF0066"/>
                </a:solidFill>
              </a:rPr>
              <a:t>Bonferroni’s</a:t>
            </a:r>
            <a:r>
              <a:rPr lang="en-US" dirty="0">
                <a:solidFill>
                  <a:srgbClr val="FF0066"/>
                </a:solidFill>
              </a:rPr>
              <a:t> principle</a:t>
            </a:r>
            <a:r>
              <a:rPr lang="en-US" dirty="0"/>
              <a:t>: (roughly) if you look in more places for interesting patterns than your amount of data will support, you are bound to find crap.</a:t>
            </a:r>
          </a:p>
        </p:txBody>
      </p:sp>
    </p:spTree>
    <p:extLst>
      <p:ext uri="{BB962C8B-B14F-4D97-AF65-F5344CB8AC3E}">
        <p14:creationId xmlns:p14="http://schemas.microsoft.com/office/powerpoint/2010/main" val="869965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274638"/>
            <a:ext cx="8258175" cy="654050"/>
          </a:xfrm>
        </p:spPr>
        <p:txBody>
          <a:bodyPr>
            <a:normAutofit fontScale="90000"/>
          </a:bodyPr>
          <a:lstStyle/>
          <a:p>
            <a:pPr>
              <a:defRPr/>
            </a:pPr>
            <a:r>
              <a:rPr lang="en-GB" dirty="0" smtClean="0"/>
              <a:t>The concept </a:t>
            </a:r>
            <a:r>
              <a:rPr lang="en-GB" smtClean="0"/>
              <a:t>of learning in a </a:t>
            </a:r>
            <a:r>
              <a:rPr lang="en-GB" dirty="0" smtClean="0"/>
              <a:t>ML system</a:t>
            </a:r>
            <a:endParaRPr lang="en-GB" dirty="0"/>
          </a:p>
        </p:txBody>
      </p:sp>
      <p:sp>
        <p:nvSpPr>
          <p:cNvPr id="22531" name="Content Placeholder 2"/>
          <p:cNvSpPr>
            <a:spLocks noGrp="1"/>
          </p:cNvSpPr>
          <p:nvPr>
            <p:ph idx="1"/>
          </p:nvPr>
        </p:nvSpPr>
        <p:spPr>
          <a:xfrm>
            <a:off x="428625" y="1071563"/>
            <a:ext cx="8258175" cy="5214937"/>
          </a:xfrm>
        </p:spPr>
        <p:txBody>
          <a:bodyPr>
            <a:normAutofit/>
          </a:bodyPr>
          <a:lstStyle/>
          <a:p>
            <a:pPr algn="l" rtl="0"/>
            <a:r>
              <a:rPr lang="en-GB" dirty="0" smtClean="0"/>
              <a:t>Learning = </a:t>
            </a:r>
            <a:r>
              <a:rPr lang="en-GB" u="sng" dirty="0" smtClean="0"/>
              <a:t>Improving</a:t>
            </a:r>
            <a:r>
              <a:rPr lang="en-GB" dirty="0" smtClean="0"/>
              <a:t> with </a:t>
            </a:r>
            <a:r>
              <a:rPr lang="en-GB" u="sng" dirty="0" smtClean="0"/>
              <a:t>experience</a:t>
            </a:r>
            <a:r>
              <a:rPr lang="en-GB" dirty="0" smtClean="0"/>
              <a:t> at some </a:t>
            </a:r>
            <a:r>
              <a:rPr lang="en-GB" u="sng" dirty="0" smtClean="0"/>
              <a:t>task</a:t>
            </a:r>
            <a:r>
              <a:rPr lang="en-GB" dirty="0" smtClean="0"/>
              <a:t> </a:t>
            </a:r>
          </a:p>
          <a:p>
            <a:pPr lvl="1" algn="l" rtl="0"/>
            <a:r>
              <a:rPr lang="en-GB" dirty="0" smtClean="0"/>
              <a:t>Improve over task </a:t>
            </a:r>
            <a:r>
              <a:rPr lang="en-GB" i="1" dirty="0" smtClean="0"/>
              <a:t>T</a:t>
            </a:r>
            <a:r>
              <a:rPr lang="en-GB" dirty="0" smtClean="0"/>
              <a:t>,</a:t>
            </a:r>
          </a:p>
          <a:p>
            <a:pPr lvl="1" algn="l" rtl="0"/>
            <a:r>
              <a:rPr lang="en-GB" dirty="0" smtClean="0"/>
              <a:t>With respect to performance measure, </a:t>
            </a:r>
            <a:r>
              <a:rPr lang="en-GB" i="1" dirty="0" smtClean="0"/>
              <a:t>P</a:t>
            </a:r>
          </a:p>
          <a:p>
            <a:pPr lvl="1" algn="l" rtl="0"/>
            <a:r>
              <a:rPr lang="en-GB" dirty="0" smtClean="0"/>
              <a:t>Based on experience, </a:t>
            </a:r>
            <a:r>
              <a:rPr lang="en-GB" i="1" dirty="0" smtClean="0"/>
              <a:t>E</a:t>
            </a:r>
            <a:r>
              <a:rPr lang="en-GB" dirty="0" smtClean="0"/>
              <a:t>.</a:t>
            </a:r>
          </a:p>
          <a:p>
            <a:pPr lvl="1" algn="l" rtl="0"/>
            <a:endParaRPr lang="en-GB" dirty="0" smtClean="0"/>
          </a:p>
        </p:txBody>
      </p:sp>
      <p:sp>
        <p:nvSpPr>
          <p:cNvPr id="5" name="Slide Number Placeholder 4"/>
          <p:cNvSpPr>
            <a:spLocks noGrp="1"/>
          </p:cNvSpPr>
          <p:nvPr>
            <p:ph type="sldNum" sz="quarter" idx="11"/>
          </p:nvPr>
        </p:nvSpPr>
        <p:spPr/>
        <p:txBody>
          <a:bodyPr/>
          <a:lstStyle/>
          <a:p>
            <a:pPr>
              <a:defRPr/>
            </a:pPr>
            <a:fld id="{FB803AD1-F31F-4917-9BF3-D61B6F70150D}" type="slidenum">
              <a:rPr lang="en-GB" smtClean="0"/>
              <a:pPr>
                <a:defRPr/>
              </a:pPr>
              <a:t>7</a:t>
            </a:fld>
            <a:endParaRPr lang="en-GB" dirty="0"/>
          </a:p>
        </p:txBody>
      </p:sp>
      <p:sp>
        <p:nvSpPr>
          <p:cNvPr id="6" name="Content Placeholder 2"/>
          <p:cNvSpPr txBox="1">
            <a:spLocks/>
          </p:cNvSpPr>
          <p:nvPr/>
        </p:nvSpPr>
        <p:spPr>
          <a:xfrm>
            <a:off x="581025" y="3831431"/>
            <a:ext cx="8258175" cy="2607469"/>
          </a:xfrm>
          <a:prstGeom prst="rect">
            <a:avLst/>
          </a:prstGeom>
        </p:spPr>
        <p:txBody>
          <a:bodyPr vert="horz" lIns="91440" tIns="45720" rIns="91440" bIns="45720" rtlCol="1">
            <a:normAutofit/>
          </a:bodyPr>
          <a:lst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l" rtl="0">
              <a:buFont typeface="Arial" pitchFamily="34" charset="0"/>
              <a:buNone/>
            </a:pPr>
            <a:endParaRPr lang="en-GB" dirty="0" smtClean="0"/>
          </a:p>
          <a:p>
            <a:pPr algn="l" rtl="0"/>
            <a:endParaRPr lang="en-GB" dirty="0" smtClean="0"/>
          </a:p>
        </p:txBody>
      </p:sp>
    </p:spTree>
    <p:extLst>
      <p:ext uri="{BB962C8B-B14F-4D97-AF65-F5344CB8AC3E}">
        <p14:creationId xmlns:p14="http://schemas.microsoft.com/office/powerpoint/2010/main" val="24571374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201D781-19EC-4EAA-A9A8-A3B3EAECD70C}" type="slidenum">
              <a:rPr lang="en-US"/>
              <a:pPr/>
              <a:t>70</a:t>
            </a:fld>
            <a:endParaRPr lang="en-US"/>
          </a:p>
        </p:txBody>
      </p:sp>
      <p:sp>
        <p:nvSpPr>
          <p:cNvPr id="19458" name="Rectangle 2"/>
          <p:cNvSpPr>
            <a:spLocks noGrp="1" noChangeArrowheads="1"/>
          </p:cNvSpPr>
          <p:nvPr>
            <p:ph type="title"/>
          </p:nvPr>
        </p:nvSpPr>
        <p:spPr>
          <a:xfrm>
            <a:off x="0" y="609600"/>
            <a:ext cx="9144000" cy="1143000"/>
          </a:xfrm>
        </p:spPr>
        <p:txBody>
          <a:bodyPr/>
          <a:lstStyle/>
          <a:p>
            <a:r>
              <a:rPr lang="en-US">
                <a:solidFill>
                  <a:srgbClr val="33CC33"/>
                </a:solidFill>
              </a:rPr>
              <a:t>Examples</a:t>
            </a:r>
            <a:r>
              <a:rPr lang="en-US"/>
              <a:t> of Bonferroni’s Principle</a:t>
            </a:r>
          </a:p>
        </p:txBody>
      </p:sp>
      <p:sp>
        <p:nvSpPr>
          <p:cNvPr id="19459" name="Rectangle 3"/>
          <p:cNvSpPr>
            <a:spLocks noGrp="1" noChangeArrowheads="1"/>
          </p:cNvSpPr>
          <p:nvPr>
            <p:ph type="body" idx="1"/>
          </p:nvPr>
        </p:nvSpPr>
        <p:spPr/>
        <p:txBody>
          <a:bodyPr/>
          <a:lstStyle/>
          <a:p>
            <a:pPr marL="609600" indent="-609600" algn="l" rtl="0">
              <a:buFont typeface="Monotype Sorts" pitchFamily="2" charset="2"/>
              <a:buAutoNum type="arabicPeriod"/>
            </a:pPr>
            <a:r>
              <a:rPr lang="en-US" dirty="0" smtClean="0"/>
              <a:t>Track Terrorists</a:t>
            </a:r>
            <a:endParaRPr lang="en-US" dirty="0"/>
          </a:p>
          <a:p>
            <a:pPr marL="609600" indent="-609600" algn="l" rtl="0">
              <a:buFont typeface="Monotype Sorts" pitchFamily="2" charset="2"/>
              <a:buAutoNum type="arabicPeriod"/>
            </a:pPr>
            <a:r>
              <a:rPr lang="en-US" dirty="0"/>
              <a:t>The </a:t>
            </a:r>
            <a:r>
              <a:rPr lang="en-US" dirty="0">
                <a:solidFill>
                  <a:srgbClr val="FF0066"/>
                </a:solidFill>
              </a:rPr>
              <a:t>Rhine Paradox</a:t>
            </a:r>
            <a:r>
              <a:rPr lang="en-US" dirty="0"/>
              <a:t>: a great example of how not to conduct scientific research.</a:t>
            </a:r>
          </a:p>
        </p:txBody>
      </p:sp>
    </p:spTree>
    <p:extLst>
      <p:ext uri="{BB962C8B-B14F-4D97-AF65-F5344CB8AC3E}">
        <p14:creationId xmlns:p14="http://schemas.microsoft.com/office/powerpoint/2010/main" val="1951412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BEA6D45A-0ADE-4B93-9156-29014959844E}" type="slidenum">
              <a:rPr lang="en-US"/>
              <a:pPr/>
              <a:t>71</a:t>
            </a:fld>
            <a:endParaRPr lang="en-US"/>
          </a:p>
        </p:txBody>
      </p:sp>
      <p:sp>
        <p:nvSpPr>
          <p:cNvPr id="23554" name="Rectangle 2"/>
          <p:cNvSpPr>
            <a:spLocks noGrp="1" noChangeArrowheads="1"/>
          </p:cNvSpPr>
          <p:nvPr>
            <p:ph type="title"/>
          </p:nvPr>
        </p:nvSpPr>
        <p:spPr>
          <a:xfrm>
            <a:off x="0" y="609600"/>
            <a:ext cx="9144000" cy="1143000"/>
          </a:xfrm>
        </p:spPr>
        <p:txBody>
          <a:bodyPr>
            <a:normAutofit fontScale="90000"/>
          </a:bodyPr>
          <a:lstStyle/>
          <a:p>
            <a:r>
              <a:rPr lang="en-US" dirty="0" smtClean="0">
                <a:solidFill>
                  <a:srgbClr val="FF0066"/>
                </a:solidFill>
              </a:rPr>
              <a:t>Why Tracking Terrorists Is (Almost) Impossible!</a:t>
            </a:r>
            <a:endParaRPr lang="en-US" dirty="0">
              <a:solidFill>
                <a:schemeClr val="tx1"/>
              </a:solidFill>
            </a:endParaRPr>
          </a:p>
        </p:txBody>
      </p:sp>
      <p:sp>
        <p:nvSpPr>
          <p:cNvPr id="23555" name="Rectangle 3"/>
          <p:cNvSpPr>
            <a:spLocks noGrp="1" noChangeArrowheads="1"/>
          </p:cNvSpPr>
          <p:nvPr>
            <p:ph type="body" idx="1"/>
          </p:nvPr>
        </p:nvSpPr>
        <p:spPr>
          <a:xfrm>
            <a:off x="381000" y="1981200"/>
            <a:ext cx="8382000" cy="4495800"/>
          </a:xfrm>
        </p:spPr>
        <p:txBody>
          <a:bodyPr/>
          <a:lstStyle/>
          <a:p>
            <a:pPr algn="l" rtl="0"/>
            <a:r>
              <a:rPr lang="en-US" dirty="0"/>
              <a:t>Suppose we believe that certain groups of evil-doers are meeting occasionally in hotels to plot doing evil.</a:t>
            </a:r>
          </a:p>
          <a:p>
            <a:pPr algn="l" rtl="0"/>
            <a:r>
              <a:rPr lang="en-US" dirty="0"/>
              <a:t>We want to find (unrelated) people who </a:t>
            </a:r>
            <a:r>
              <a:rPr lang="en-US" dirty="0">
                <a:solidFill>
                  <a:srgbClr val="FF0066"/>
                </a:solidFill>
              </a:rPr>
              <a:t>at least twice have stayed at the same hotel on the same day</a:t>
            </a:r>
            <a:r>
              <a:rPr lang="en-US" dirty="0"/>
              <a:t>.</a:t>
            </a:r>
          </a:p>
        </p:txBody>
      </p:sp>
    </p:spTree>
    <p:extLst>
      <p:ext uri="{BB962C8B-B14F-4D97-AF65-F5344CB8AC3E}">
        <p14:creationId xmlns:p14="http://schemas.microsoft.com/office/powerpoint/2010/main" val="39167858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49D0D0B-CA94-446A-B9B1-B13C23867835}" type="slidenum">
              <a:rPr lang="en-US"/>
              <a:pPr/>
              <a:t>72</a:t>
            </a:fld>
            <a:endParaRPr lang="en-US"/>
          </a:p>
        </p:txBody>
      </p:sp>
      <p:sp>
        <p:nvSpPr>
          <p:cNvPr id="24578" name="Rectangle 2"/>
          <p:cNvSpPr>
            <a:spLocks noGrp="1" noChangeArrowheads="1"/>
          </p:cNvSpPr>
          <p:nvPr>
            <p:ph type="title"/>
          </p:nvPr>
        </p:nvSpPr>
        <p:spPr>
          <a:xfrm>
            <a:off x="685800" y="381000"/>
            <a:ext cx="7772400" cy="1143000"/>
          </a:xfrm>
        </p:spPr>
        <p:txBody>
          <a:bodyPr/>
          <a:lstStyle/>
          <a:p>
            <a:r>
              <a:rPr lang="en-US"/>
              <a:t>The Details</a:t>
            </a:r>
          </a:p>
        </p:txBody>
      </p:sp>
      <p:sp>
        <p:nvSpPr>
          <p:cNvPr id="24579" name="Rectangle 3"/>
          <p:cNvSpPr>
            <a:spLocks noGrp="1" noChangeArrowheads="1"/>
          </p:cNvSpPr>
          <p:nvPr>
            <p:ph type="body" idx="1"/>
          </p:nvPr>
        </p:nvSpPr>
        <p:spPr>
          <a:xfrm>
            <a:off x="685800" y="1752600"/>
            <a:ext cx="7772400" cy="4800600"/>
          </a:xfrm>
        </p:spPr>
        <p:txBody>
          <a:bodyPr/>
          <a:lstStyle/>
          <a:p>
            <a:pPr algn="l" rtl="0"/>
            <a:r>
              <a:rPr lang="en-US" dirty="0"/>
              <a:t>10</a:t>
            </a:r>
            <a:r>
              <a:rPr lang="en-US" baseline="30000" dirty="0"/>
              <a:t>9</a:t>
            </a:r>
            <a:r>
              <a:rPr lang="en-US" dirty="0"/>
              <a:t> people being tracked.</a:t>
            </a:r>
          </a:p>
          <a:p>
            <a:pPr algn="l" rtl="0"/>
            <a:r>
              <a:rPr lang="en-US" dirty="0"/>
              <a:t>1000 days.</a:t>
            </a:r>
          </a:p>
          <a:p>
            <a:pPr algn="l" rtl="0"/>
            <a:r>
              <a:rPr lang="en-US" dirty="0"/>
              <a:t>Each person stays in a hotel 1% of the time (10 days out of 1000).</a:t>
            </a:r>
          </a:p>
          <a:p>
            <a:pPr algn="l" rtl="0"/>
            <a:r>
              <a:rPr lang="en-US" dirty="0"/>
              <a:t>Hotels hold 100 people (so 10</a:t>
            </a:r>
            <a:r>
              <a:rPr lang="en-US" baseline="30000" dirty="0"/>
              <a:t>5</a:t>
            </a:r>
            <a:r>
              <a:rPr lang="en-US" dirty="0"/>
              <a:t> hotels).</a:t>
            </a:r>
          </a:p>
          <a:p>
            <a:pPr algn="l" rtl="0"/>
            <a:r>
              <a:rPr lang="en-US" dirty="0"/>
              <a:t>If everyone behaves randomly (I.e., no evil-doers) will the data mining detect anything suspicious?</a:t>
            </a:r>
          </a:p>
        </p:txBody>
      </p:sp>
    </p:spTree>
    <p:extLst>
      <p:ext uri="{BB962C8B-B14F-4D97-AF65-F5344CB8AC3E}">
        <p14:creationId xmlns:p14="http://schemas.microsoft.com/office/powerpoint/2010/main" val="21424318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FD5DEA0C-2138-4D7C-ADAA-EDCC26205DA8}" type="slidenum">
              <a:rPr lang="en-US"/>
              <a:pPr/>
              <a:t>73</a:t>
            </a:fld>
            <a:endParaRPr lang="en-US"/>
          </a:p>
        </p:txBody>
      </p:sp>
      <p:sp>
        <p:nvSpPr>
          <p:cNvPr id="25602" name="Rectangle 2"/>
          <p:cNvSpPr>
            <a:spLocks noGrp="1" noChangeArrowheads="1"/>
          </p:cNvSpPr>
          <p:nvPr>
            <p:ph type="title"/>
          </p:nvPr>
        </p:nvSpPr>
        <p:spPr/>
        <p:txBody>
          <a:bodyPr/>
          <a:lstStyle/>
          <a:p>
            <a:r>
              <a:rPr lang="en-US"/>
              <a:t>Calculations – (1)</a:t>
            </a:r>
          </a:p>
        </p:txBody>
      </p:sp>
      <p:sp>
        <p:nvSpPr>
          <p:cNvPr id="25603" name="Rectangle 3"/>
          <p:cNvSpPr>
            <a:spLocks noGrp="1" noChangeArrowheads="1"/>
          </p:cNvSpPr>
          <p:nvPr>
            <p:ph type="body" idx="1"/>
          </p:nvPr>
        </p:nvSpPr>
        <p:spPr>
          <a:xfrm>
            <a:off x="685800" y="1981200"/>
            <a:ext cx="8077200" cy="4343400"/>
          </a:xfrm>
        </p:spPr>
        <p:txBody>
          <a:bodyPr/>
          <a:lstStyle/>
          <a:p>
            <a:pPr algn="l" rtl="0"/>
            <a:r>
              <a:rPr lang="en-US" dirty="0"/>
              <a:t>Probability that given persons </a:t>
            </a:r>
            <a:r>
              <a:rPr lang="en-US" i="1" dirty="0">
                <a:solidFill>
                  <a:srgbClr val="33CC33"/>
                </a:solidFill>
              </a:rPr>
              <a:t>p</a:t>
            </a:r>
            <a:r>
              <a:rPr lang="en-US" dirty="0"/>
              <a:t>  and </a:t>
            </a:r>
            <a:r>
              <a:rPr lang="en-US" i="1" dirty="0">
                <a:solidFill>
                  <a:srgbClr val="33CC33"/>
                </a:solidFill>
              </a:rPr>
              <a:t>q</a:t>
            </a:r>
            <a:r>
              <a:rPr lang="en-US" dirty="0"/>
              <a:t>  will be at the same hotel on given day </a:t>
            </a:r>
            <a:r>
              <a:rPr lang="en-US" i="1" dirty="0">
                <a:solidFill>
                  <a:srgbClr val="33CC33"/>
                </a:solidFill>
              </a:rPr>
              <a:t>d</a:t>
            </a:r>
            <a:r>
              <a:rPr lang="en-US" dirty="0"/>
              <a:t> :</a:t>
            </a:r>
          </a:p>
          <a:p>
            <a:pPr lvl="1" algn="l" rtl="0"/>
            <a:r>
              <a:rPr lang="en-US" dirty="0"/>
              <a:t>1/100 </a:t>
            </a:r>
            <a:r>
              <a:rPr lang="en-US" dirty="0">
                <a:sym typeface="Symbol" pitchFamily="18" charset="2"/>
              </a:rPr>
              <a:t></a:t>
            </a:r>
            <a:r>
              <a:rPr lang="en-US" dirty="0"/>
              <a:t> 1/100 </a:t>
            </a:r>
            <a:r>
              <a:rPr lang="en-US" dirty="0">
                <a:sym typeface="Symbol" pitchFamily="18" charset="2"/>
              </a:rPr>
              <a:t></a:t>
            </a:r>
            <a:r>
              <a:rPr lang="en-US" dirty="0"/>
              <a:t> 10</a:t>
            </a:r>
            <a:r>
              <a:rPr lang="en-US" baseline="30000" dirty="0"/>
              <a:t>-5</a:t>
            </a:r>
            <a:r>
              <a:rPr lang="en-US" dirty="0"/>
              <a:t> = 10</a:t>
            </a:r>
            <a:r>
              <a:rPr lang="en-US" baseline="30000" dirty="0"/>
              <a:t>-9</a:t>
            </a:r>
            <a:r>
              <a:rPr lang="en-US" dirty="0"/>
              <a:t>.</a:t>
            </a:r>
          </a:p>
          <a:p>
            <a:pPr algn="l" rtl="0"/>
            <a:r>
              <a:rPr lang="en-US" dirty="0"/>
              <a:t>Probability that </a:t>
            </a:r>
            <a:r>
              <a:rPr lang="en-US" i="1" dirty="0">
                <a:solidFill>
                  <a:srgbClr val="33CC33"/>
                </a:solidFill>
              </a:rPr>
              <a:t>p</a:t>
            </a:r>
            <a:r>
              <a:rPr lang="en-US" dirty="0"/>
              <a:t>  and </a:t>
            </a:r>
            <a:r>
              <a:rPr lang="en-US" i="1" dirty="0">
                <a:solidFill>
                  <a:srgbClr val="33CC33"/>
                </a:solidFill>
              </a:rPr>
              <a:t>q</a:t>
            </a:r>
            <a:r>
              <a:rPr lang="en-US" dirty="0"/>
              <a:t>  will be at the same hotel on given days </a:t>
            </a:r>
            <a:r>
              <a:rPr lang="en-US" i="1" dirty="0">
                <a:solidFill>
                  <a:srgbClr val="33CC33"/>
                </a:solidFill>
              </a:rPr>
              <a:t>d</a:t>
            </a:r>
            <a:r>
              <a:rPr lang="en-US" baseline="-25000" dirty="0">
                <a:solidFill>
                  <a:srgbClr val="33CC33"/>
                </a:solidFill>
              </a:rPr>
              <a:t>1</a:t>
            </a:r>
            <a:r>
              <a:rPr lang="en-US" dirty="0"/>
              <a:t> and </a:t>
            </a:r>
            <a:r>
              <a:rPr lang="en-US" i="1" dirty="0">
                <a:solidFill>
                  <a:srgbClr val="33CC33"/>
                </a:solidFill>
              </a:rPr>
              <a:t>d</a:t>
            </a:r>
            <a:r>
              <a:rPr lang="en-US" baseline="-25000" dirty="0">
                <a:solidFill>
                  <a:srgbClr val="33CC33"/>
                </a:solidFill>
              </a:rPr>
              <a:t>2</a:t>
            </a:r>
            <a:r>
              <a:rPr lang="en-US" dirty="0"/>
              <a:t>:</a:t>
            </a:r>
          </a:p>
          <a:p>
            <a:pPr lvl="1" algn="l" rtl="0"/>
            <a:r>
              <a:rPr lang="en-US" dirty="0"/>
              <a:t>10</a:t>
            </a:r>
            <a:r>
              <a:rPr lang="en-US" baseline="30000" dirty="0"/>
              <a:t>-9</a:t>
            </a:r>
            <a:r>
              <a:rPr lang="en-US" dirty="0"/>
              <a:t> </a:t>
            </a:r>
            <a:r>
              <a:rPr lang="en-US" dirty="0">
                <a:sym typeface="Symbol" pitchFamily="18" charset="2"/>
              </a:rPr>
              <a:t></a:t>
            </a:r>
            <a:r>
              <a:rPr lang="en-US" dirty="0"/>
              <a:t> 10</a:t>
            </a:r>
            <a:r>
              <a:rPr lang="en-US" baseline="30000" dirty="0"/>
              <a:t>-9</a:t>
            </a:r>
            <a:r>
              <a:rPr lang="en-US" dirty="0"/>
              <a:t> = 10</a:t>
            </a:r>
            <a:r>
              <a:rPr lang="en-US" baseline="30000" dirty="0"/>
              <a:t>-18</a:t>
            </a:r>
            <a:r>
              <a:rPr lang="en-US" dirty="0"/>
              <a:t>.</a:t>
            </a:r>
          </a:p>
          <a:p>
            <a:pPr algn="l" rtl="0"/>
            <a:r>
              <a:rPr lang="en-US" dirty="0"/>
              <a:t>Pairs of days:</a:t>
            </a:r>
          </a:p>
          <a:p>
            <a:pPr lvl="1" algn="l" rtl="0"/>
            <a:r>
              <a:rPr lang="en-US" dirty="0"/>
              <a:t>5</a:t>
            </a:r>
            <a:r>
              <a:rPr lang="en-US" dirty="0">
                <a:sym typeface="Symbol" pitchFamily="18" charset="2"/>
              </a:rPr>
              <a:t></a:t>
            </a:r>
            <a:r>
              <a:rPr lang="en-US" dirty="0"/>
              <a:t>10</a:t>
            </a:r>
            <a:r>
              <a:rPr lang="en-US" baseline="30000" dirty="0"/>
              <a:t>5</a:t>
            </a:r>
            <a:r>
              <a:rPr lang="en-US" dirty="0"/>
              <a:t>.</a:t>
            </a:r>
          </a:p>
        </p:txBody>
      </p:sp>
      <p:grpSp>
        <p:nvGrpSpPr>
          <p:cNvPr id="25613" name="Group 13"/>
          <p:cNvGrpSpPr>
            <a:grpSpLocks/>
          </p:cNvGrpSpPr>
          <p:nvPr/>
        </p:nvGrpSpPr>
        <p:grpSpPr bwMode="auto">
          <a:xfrm>
            <a:off x="304800" y="990600"/>
            <a:ext cx="2209800" cy="2590800"/>
            <a:chOff x="192" y="624"/>
            <a:chExt cx="1392" cy="1632"/>
          </a:xfrm>
        </p:grpSpPr>
        <p:sp>
          <p:nvSpPr>
            <p:cNvPr id="25604" name="Rectangle 4"/>
            <p:cNvSpPr>
              <a:spLocks noChangeArrowheads="1"/>
            </p:cNvSpPr>
            <p:nvPr/>
          </p:nvSpPr>
          <p:spPr bwMode="auto">
            <a:xfrm>
              <a:off x="912" y="1920"/>
              <a:ext cx="672" cy="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5607" name="Text Box 7"/>
            <p:cNvSpPr txBox="1">
              <a:spLocks noChangeArrowheads="1"/>
            </p:cNvSpPr>
            <p:nvPr/>
          </p:nvSpPr>
          <p:spPr bwMode="auto">
            <a:xfrm>
              <a:off x="192" y="624"/>
              <a:ext cx="49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a:solidFill>
                    <a:srgbClr val="33CC33"/>
                  </a:solidFill>
                </a:rPr>
                <a:t>p </a:t>
              </a:r>
              <a:r>
                <a:rPr lang="en-US"/>
                <a:t> at</a:t>
              </a:r>
            </a:p>
            <a:p>
              <a:r>
                <a:rPr lang="en-US"/>
                <a:t>some</a:t>
              </a:r>
            </a:p>
            <a:p>
              <a:r>
                <a:rPr lang="en-US"/>
                <a:t>hotel</a:t>
              </a:r>
            </a:p>
          </p:txBody>
        </p:sp>
        <p:sp>
          <p:nvSpPr>
            <p:cNvPr id="25610" name="Line 10"/>
            <p:cNvSpPr>
              <a:spLocks noChangeShapeType="1"/>
            </p:cNvSpPr>
            <p:nvPr/>
          </p:nvSpPr>
          <p:spPr bwMode="auto">
            <a:xfrm>
              <a:off x="672" y="1104"/>
              <a:ext cx="528" cy="8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25614" name="Group 14"/>
          <p:cNvGrpSpPr>
            <a:grpSpLocks/>
          </p:cNvGrpSpPr>
          <p:nvPr/>
        </p:nvGrpSpPr>
        <p:grpSpPr bwMode="auto">
          <a:xfrm>
            <a:off x="1371600" y="609600"/>
            <a:ext cx="2438400" cy="2971800"/>
            <a:chOff x="864" y="384"/>
            <a:chExt cx="1536" cy="1872"/>
          </a:xfrm>
        </p:grpSpPr>
        <p:sp>
          <p:nvSpPr>
            <p:cNvPr id="25605" name="Rectangle 5"/>
            <p:cNvSpPr>
              <a:spLocks noChangeArrowheads="1"/>
            </p:cNvSpPr>
            <p:nvPr/>
          </p:nvSpPr>
          <p:spPr bwMode="auto">
            <a:xfrm>
              <a:off x="1728" y="1920"/>
              <a:ext cx="672" cy="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5608" name="Text Box 8"/>
            <p:cNvSpPr txBox="1">
              <a:spLocks noChangeArrowheads="1"/>
            </p:cNvSpPr>
            <p:nvPr/>
          </p:nvSpPr>
          <p:spPr bwMode="auto">
            <a:xfrm>
              <a:off x="864" y="384"/>
              <a:ext cx="492"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a:solidFill>
                    <a:srgbClr val="33CC33"/>
                  </a:solidFill>
                </a:rPr>
                <a:t>q </a:t>
              </a:r>
              <a:r>
                <a:rPr lang="en-US"/>
                <a:t> at</a:t>
              </a:r>
            </a:p>
            <a:p>
              <a:r>
                <a:rPr lang="en-US"/>
                <a:t>some</a:t>
              </a:r>
            </a:p>
            <a:p>
              <a:r>
                <a:rPr lang="en-US"/>
                <a:t>hotel</a:t>
              </a:r>
            </a:p>
          </p:txBody>
        </p:sp>
        <p:sp>
          <p:nvSpPr>
            <p:cNvPr id="25611" name="Line 11"/>
            <p:cNvSpPr>
              <a:spLocks noChangeShapeType="1"/>
            </p:cNvSpPr>
            <p:nvPr/>
          </p:nvSpPr>
          <p:spPr bwMode="auto">
            <a:xfrm>
              <a:off x="1344" y="912"/>
              <a:ext cx="720" cy="10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grpSp>
        <p:nvGrpSpPr>
          <p:cNvPr id="25615" name="Group 15"/>
          <p:cNvGrpSpPr>
            <a:grpSpLocks/>
          </p:cNvGrpSpPr>
          <p:nvPr/>
        </p:nvGrpSpPr>
        <p:grpSpPr bwMode="auto">
          <a:xfrm>
            <a:off x="4114800" y="1225550"/>
            <a:ext cx="3684588" cy="2355850"/>
            <a:chOff x="2592" y="772"/>
            <a:chExt cx="2321" cy="1484"/>
          </a:xfrm>
        </p:grpSpPr>
        <p:sp>
          <p:nvSpPr>
            <p:cNvPr id="25606" name="Rectangle 6"/>
            <p:cNvSpPr>
              <a:spLocks noChangeArrowheads="1"/>
            </p:cNvSpPr>
            <p:nvPr/>
          </p:nvSpPr>
          <p:spPr bwMode="auto">
            <a:xfrm>
              <a:off x="2592" y="1920"/>
              <a:ext cx="432" cy="33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he-IL"/>
            </a:p>
          </p:txBody>
        </p:sp>
        <p:sp>
          <p:nvSpPr>
            <p:cNvPr id="25609" name="Text Box 9"/>
            <p:cNvSpPr txBox="1">
              <a:spLocks noChangeArrowheads="1"/>
            </p:cNvSpPr>
            <p:nvPr/>
          </p:nvSpPr>
          <p:spPr bwMode="auto">
            <a:xfrm>
              <a:off x="4406" y="772"/>
              <a:ext cx="50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Same</a:t>
              </a:r>
            </a:p>
            <a:p>
              <a:r>
                <a:rPr lang="en-US"/>
                <a:t>hotel</a:t>
              </a:r>
            </a:p>
          </p:txBody>
        </p:sp>
        <p:sp>
          <p:nvSpPr>
            <p:cNvPr id="25612" name="Line 12"/>
            <p:cNvSpPr>
              <a:spLocks noChangeShapeType="1"/>
            </p:cNvSpPr>
            <p:nvPr/>
          </p:nvSpPr>
          <p:spPr bwMode="auto">
            <a:xfrm flipH="1">
              <a:off x="2784" y="1104"/>
              <a:ext cx="1584" cy="8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he-IL"/>
            </a:p>
          </p:txBody>
        </p:sp>
      </p:grpSp>
    </p:spTree>
    <p:extLst>
      <p:ext uri="{BB962C8B-B14F-4D97-AF65-F5344CB8AC3E}">
        <p14:creationId xmlns:p14="http://schemas.microsoft.com/office/powerpoint/2010/main" val="345582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56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56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6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E45F12C-83B6-4C94-A136-9C491EEA090D}" type="slidenum">
              <a:rPr lang="en-US"/>
              <a:pPr/>
              <a:t>74</a:t>
            </a:fld>
            <a:endParaRPr lang="en-US"/>
          </a:p>
        </p:txBody>
      </p:sp>
      <p:sp>
        <p:nvSpPr>
          <p:cNvPr id="26626" name="Rectangle 2"/>
          <p:cNvSpPr>
            <a:spLocks noGrp="1" noChangeArrowheads="1"/>
          </p:cNvSpPr>
          <p:nvPr>
            <p:ph type="title"/>
          </p:nvPr>
        </p:nvSpPr>
        <p:spPr/>
        <p:txBody>
          <a:bodyPr/>
          <a:lstStyle/>
          <a:p>
            <a:r>
              <a:rPr lang="en-US"/>
              <a:t>Calculations – (2)</a:t>
            </a:r>
          </a:p>
        </p:txBody>
      </p:sp>
      <p:sp>
        <p:nvSpPr>
          <p:cNvPr id="26627" name="Rectangle 3"/>
          <p:cNvSpPr>
            <a:spLocks noGrp="1" noChangeArrowheads="1"/>
          </p:cNvSpPr>
          <p:nvPr>
            <p:ph type="body" idx="1"/>
          </p:nvPr>
        </p:nvSpPr>
        <p:spPr>
          <a:xfrm>
            <a:off x="685800" y="1981200"/>
            <a:ext cx="7772400" cy="4343400"/>
          </a:xfrm>
        </p:spPr>
        <p:txBody>
          <a:bodyPr/>
          <a:lstStyle/>
          <a:p>
            <a:pPr algn="l" rtl="0"/>
            <a:r>
              <a:rPr lang="en-US" dirty="0"/>
              <a:t>Probability that </a:t>
            </a:r>
            <a:r>
              <a:rPr lang="en-US" i="1" dirty="0">
                <a:solidFill>
                  <a:srgbClr val="33CC33"/>
                </a:solidFill>
              </a:rPr>
              <a:t>p</a:t>
            </a:r>
            <a:r>
              <a:rPr lang="en-US" dirty="0"/>
              <a:t> and </a:t>
            </a:r>
            <a:r>
              <a:rPr lang="en-US" i="1" dirty="0">
                <a:solidFill>
                  <a:srgbClr val="33CC33"/>
                </a:solidFill>
              </a:rPr>
              <a:t>q</a:t>
            </a:r>
            <a:r>
              <a:rPr lang="en-US" dirty="0"/>
              <a:t> will be at the same hotel on </a:t>
            </a:r>
            <a:r>
              <a:rPr lang="en-US" dirty="0">
                <a:solidFill>
                  <a:srgbClr val="FF0066"/>
                </a:solidFill>
              </a:rPr>
              <a:t>some</a:t>
            </a:r>
            <a:r>
              <a:rPr lang="en-US" dirty="0"/>
              <a:t> two days:</a:t>
            </a:r>
          </a:p>
          <a:p>
            <a:pPr lvl="1" algn="l" rtl="0"/>
            <a:r>
              <a:rPr lang="en-US" dirty="0"/>
              <a:t>5</a:t>
            </a:r>
            <a:r>
              <a:rPr lang="en-US" dirty="0">
                <a:sym typeface="Symbol" pitchFamily="18" charset="2"/>
              </a:rPr>
              <a:t></a:t>
            </a:r>
            <a:r>
              <a:rPr lang="en-US" dirty="0"/>
              <a:t>10</a:t>
            </a:r>
            <a:r>
              <a:rPr lang="en-US" baseline="30000" dirty="0"/>
              <a:t>5</a:t>
            </a:r>
            <a:r>
              <a:rPr lang="en-US" dirty="0"/>
              <a:t> </a:t>
            </a:r>
            <a:r>
              <a:rPr lang="en-US" dirty="0">
                <a:sym typeface="Symbol" pitchFamily="18" charset="2"/>
              </a:rPr>
              <a:t></a:t>
            </a:r>
            <a:r>
              <a:rPr lang="en-US" dirty="0"/>
              <a:t> 10</a:t>
            </a:r>
            <a:r>
              <a:rPr lang="en-US" baseline="30000" dirty="0"/>
              <a:t>-18</a:t>
            </a:r>
            <a:r>
              <a:rPr lang="en-US" dirty="0"/>
              <a:t> = 5</a:t>
            </a:r>
            <a:r>
              <a:rPr lang="en-US" dirty="0">
                <a:sym typeface="Symbol" pitchFamily="18" charset="2"/>
              </a:rPr>
              <a:t></a:t>
            </a:r>
            <a:r>
              <a:rPr lang="en-US" dirty="0"/>
              <a:t>10</a:t>
            </a:r>
            <a:r>
              <a:rPr lang="en-US" baseline="30000" dirty="0"/>
              <a:t>-13</a:t>
            </a:r>
            <a:r>
              <a:rPr lang="en-US" dirty="0"/>
              <a:t>.</a:t>
            </a:r>
          </a:p>
          <a:p>
            <a:pPr algn="l" rtl="0"/>
            <a:r>
              <a:rPr lang="en-US" dirty="0"/>
              <a:t>Pairs of people:</a:t>
            </a:r>
          </a:p>
          <a:p>
            <a:pPr lvl="1" algn="l" rtl="0"/>
            <a:r>
              <a:rPr lang="en-US" dirty="0"/>
              <a:t>5</a:t>
            </a:r>
            <a:r>
              <a:rPr lang="en-US" dirty="0">
                <a:sym typeface="Symbol" pitchFamily="18" charset="2"/>
              </a:rPr>
              <a:t></a:t>
            </a:r>
            <a:r>
              <a:rPr lang="en-US" dirty="0"/>
              <a:t>10</a:t>
            </a:r>
            <a:r>
              <a:rPr lang="en-US" baseline="30000" dirty="0"/>
              <a:t>17</a:t>
            </a:r>
            <a:r>
              <a:rPr lang="en-US" dirty="0"/>
              <a:t>.</a:t>
            </a:r>
          </a:p>
          <a:p>
            <a:pPr algn="l" rtl="0"/>
            <a:r>
              <a:rPr lang="en-US" dirty="0"/>
              <a:t>Expected number of “suspicious” pairs of people:</a:t>
            </a:r>
          </a:p>
          <a:p>
            <a:pPr lvl="1" algn="l" rtl="0"/>
            <a:r>
              <a:rPr lang="en-US" dirty="0"/>
              <a:t>5</a:t>
            </a:r>
            <a:r>
              <a:rPr lang="en-US" dirty="0">
                <a:sym typeface="Symbol" pitchFamily="18" charset="2"/>
              </a:rPr>
              <a:t></a:t>
            </a:r>
            <a:r>
              <a:rPr lang="en-US" dirty="0"/>
              <a:t>10</a:t>
            </a:r>
            <a:r>
              <a:rPr lang="en-US" baseline="30000" dirty="0"/>
              <a:t>17 </a:t>
            </a:r>
            <a:r>
              <a:rPr lang="en-US" dirty="0">
                <a:sym typeface="Symbol" pitchFamily="18" charset="2"/>
              </a:rPr>
              <a:t></a:t>
            </a:r>
            <a:r>
              <a:rPr lang="en-US" dirty="0"/>
              <a:t> 5</a:t>
            </a:r>
            <a:r>
              <a:rPr lang="en-US" dirty="0">
                <a:sym typeface="Symbol" pitchFamily="18" charset="2"/>
              </a:rPr>
              <a:t></a:t>
            </a:r>
            <a:r>
              <a:rPr lang="en-US" dirty="0"/>
              <a:t>10</a:t>
            </a:r>
            <a:r>
              <a:rPr lang="en-US" baseline="30000" dirty="0"/>
              <a:t>-13</a:t>
            </a:r>
            <a:r>
              <a:rPr lang="en-US" dirty="0"/>
              <a:t> = 250,000.</a:t>
            </a:r>
          </a:p>
        </p:txBody>
      </p:sp>
    </p:spTree>
    <p:extLst>
      <p:ext uri="{BB962C8B-B14F-4D97-AF65-F5344CB8AC3E}">
        <p14:creationId xmlns:p14="http://schemas.microsoft.com/office/powerpoint/2010/main" val="1475861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C2DFBFE-EF72-4918-A66E-A6D9199B7CA5}" type="slidenum">
              <a:rPr lang="en-US"/>
              <a:pPr/>
              <a:t>75</a:t>
            </a:fld>
            <a:endParaRPr lang="en-US"/>
          </a:p>
        </p:txBody>
      </p:sp>
      <p:sp>
        <p:nvSpPr>
          <p:cNvPr id="27650" name="Rectangle 2"/>
          <p:cNvSpPr>
            <a:spLocks noGrp="1" noChangeArrowheads="1"/>
          </p:cNvSpPr>
          <p:nvPr>
            <p:ph type="title"/>
          </p:nvPr>
        </p:nvSpPr>
        <p:spPr/>
        <p:txBody>
          <a:bodyPr/>
          <a:lstStyle/>
          <a:p>
            <a:r>
              <a:rPr lang="en-US"/>
              <a:t>Conclusion</a:t>
            </a:r>
          </a:p>
        </p:txBody>
      </p:sp>
      <p:sp>
        <p:nvSpPr>
          <p:cNvPr id="27651" name="Rectangle 3"/>
          <p:cNvSpPr>
            <a:spLocks noGrp="1" noChangeArrowheads="1"/>
          </p:cNvSpPr>
          <p:nvPr>
            <p:ph type="body" idx="1"/>
          </p:nvPr>
        </p:nvSpPr>
        <p:spPr/>
        <p:txBody>
          <a:bodyPr/>
          <a:lstStyle/>
          <a:p>
            <a:pPr algn="l" rtl="0"/>
            <a:r>
              <a:rPr lang="en-US" dirty="0"/>
              <a:t>Suppose there are (say) 10 pairs of evil-doers who definitely stayed at the same hotel twice.</a:t>
            </a:r>
          </a:p>
          <a:p>
            <a:pPr algn="l" rtl="0"/>
            <a:r>
              <a:rPr lang="en-US" dirty="0"/>
              <a:t>Analysts have to sift through 250,010 candidates to find the 10 real cases.</a:t>
            </a:r>
          </a:p>
          <a:p>
            <a:pPr lvl="1" algn="l" rtl="0"/>
            <a:r>
              <a:rPr lang="en-US" dirty="0"/>
              <a:t>Not </a:t>
            </a:r>
            <a:r>
              <a:rPr lang="en-US" dirty="0" err="1"/>
              <a:t>gonna</a:t>
            </a:r>
            <a:r>
              <a:rPr lang="en-US" dirty="0"/>
              <a:t> happen.</a:t>
            </a:r>
          </a:p>
          <a:p>
            <a:pPr lvl="1" algn="l" rtl="0"/>
            <a:r>
              <a:rPr lang="en-US" dirty="0"/>
              <a:t>But how can we improve the scheme?</a:t>
            </a:r>
          </a:p>
        </p:txBody>
      </p:sp>
    </p:spTree>
    <p:extLst>
      <p:ext uri="{BB962C8B-B14F-4D97-AF65-F5344CB8AC3E}">
        <p14:creationId xmlns:p14="http://schemas.microsoft.com/office/powerpoint/2010/main" val="2574613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CE12424-F318-4CE2-9809-F922BB2F5177}" type="slidenum">
              <a:rPr lang="en-US"/>
              <a:pPr/>
              <a:t>76</a:t>
            </a:fld>
            <a:endParaRPr lang="en-US"/>
          </a:p>
        </p:txBody>
      </p:sp>
      <p:sp>
        <p:nvSpPr>
          <p:cNvPr id="34818" name="Rectangle 2"/>
          <p:cNvSpPr>
            <a:spLocks noGrp="1" noChangeArrowheads="1"/>
          </p:cNvSpPr>
          <p:nvPr>
            <p:ph type="title"/>
          </p:nvPr>
        </p:nvSpPr>
        <p:spPr/>
        <p:txBody>
          <a:bodyPr/>
          <a:lstStyle/>
          <a:p>
            <a:r>
              <a:rPr lang="en-US">
                <a:solidFill>
                  <a:srgbClr val="FF3300"/>
                </a:solidFill>
              </a:rPr>
              <a:t>Moral</a:t>
            </a:r>
          </a:p>
        </p:txBody>
      </p:sp>
      <p:sp>
        <p:nvSpPr>
          <p:cNvPr id="34819" name="Rectangle 3"/>
          <p:cNvSpPr>
            <a:spLocks noGrp="1" noChangeArrowheads="1"/>
          </p:cNvSpPr>
          <p:nvPr>
            <p:ph type="body" idx="1"/>
          </p:nvPr>
        </p:nvSpPr>
        <p:spPr/>
        <p:txBody>
          <a:bodyPr/>
          <a:lstStyle/>
          <a:p>
            <a:pPr algn="l" rtl="0"/>
            <a:r>
              <a:rPr lang="en-US" dirty="0"/>
              <a:t>When looking for a property (e.g., “</a:t>
            </a:r>
            <a:r>
              <a:rPr lang="en-US" dirty="0">
                <a:solidFill>
                  <a:srgbClr val="33CC33"/>
                </a:solidFill>
              </a:rPr>
              <a:t>two people stayed at the same hotel twice</a:t>
            </a:r>
            <a:r>
              <a:rPr lang="en-US" dirty="0"/>
              <a:t>”), make sure that the property does not allow so many possibilities that random data will surely produce facts “of interest.”</a:t>
            </a:r>
          </a:p>
        </p:txBody>
      </p:sp>
    </p:spTree>
    <p:extLst>
      <p:ext uri="{BB962C8B-B14F-4D97-AF65-F5344CB8AC3E}">
        <p14:creationId xmlns:p14="http://schemas.microsoft.com/office/powerpoint/2010/main" val="3164869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844E632F-EB81-43EA-B6A9-8573F03FCCB7}" type="slidenum">
              <a:rPr lang="en-US"/>
              <a:pPr/>
              <a:t>77</a:t>
            </a:fld>
            <a:endParaRPr lang="en-US"/>
          </a:p>
        </p:txBody>
      </p:sp>
      <p:sp>
        <p:nvSpPr>
          <p:cNvPr id="35842" name="Rectangle 2"/>
          <p:cNvSpPr>
            <a:spLocks noGrp="1" noChangeArrowheads="1"/>
          </p:cNvSpPr>
          <p:nvPr>
            <p:ph type="title"/>
          </p:nvPr>
        </p:nvSpPr>
        <p:spPr/>
        <p:txBody>
          <a:bodyPr/>
          <a:lstStyle/>
          <a:p>
            <a:r>
              <a:rPr lang="en-US"/>
              <a:t>Rhine Paradox – (1)</a:t>
            </a:r>
          </a:p>
        </p:txBody>
      </p:sp>
      <p:sp>
        <p:nvSpPr>
          <p:cNvPr id="35843" name="Rectangle 3"/>
          <p:cNvSpPr>
            <a:spLocks noGrp="1" noChangeArrowheads="1"/>
          </p:cNvSpPr>
          <p:nvPr>
            <p:ph type="body" idx="1"/>
          </p:nvPr>
        </p:nvSpPr>
        <p:spPr>
          <a:xfrm>
            <a:off x="228600" y="1981200"/>
            <a:ext cx="8229600" cy="4495800"/>
          </a:xfrm>
        </p:spPr>
        <p:txBody>
          <a:bodyPr/>
          <a:lstStyle/>
          <a:p>
            <a:pPr algn="l" rtl="0"/>
            <a:r>
              <a:rPr lang="en-US" dirty="0"/>
              <a:t>Joseph Rhine was a parapsychologist in the 1950’s who hypothesized that some people had Extra-Sensory Perception.</a:t>
            </a:r>
          </a:p>
          <a:p>
            <a:pPr algn="l" rtl="0"/>
            <a:r>
              <a:rPr lang="en-US" dirty="0"/>
              <a:t>He devised (something like) an experiment where subjects were asked to guess 10 hidden cards – </a:t>
            </a:r>
            <a:r>
              <a:rPr lang="en-US" dirty="0">
                <a:solidFill>
                  <a:srgbClr val="FF0066"/>
                </a:solidFill>
              </a:rPr>
              <a:t>red</a:t>
            </a:r>
            <a:r>
              <a:rPr lang="en-US" dirty="0"/>
              <a:t> or </a:t>
            </a:r>
            <a:r>
              <a:rPr lang="en-US" dirty="0">
                <a:solidFill>
                  <a:srgbClr val="3366FF"/>
                </a:solidFill>
              </a:rPr>
              <a:t>blue</a:t>
            </a:r>
            <a:r>
              <a:rPr lang="en-US" dirty="0"/>
              <a:t>.</a:t>
            </a:r>
          </a:p>
          <a:p>
            <a:pPr algn="l" rtl="0"/>
            <a:r>
              <a:rPr lang="en-US" dirty="0"/>
              <a:t>He discovered that almost 1 in 1000 had ESP – they were able to get all 10 right!</a:t>
            </a:r>
          </a:p>
        </p:txBody>
      </p:sp>
    </p:spTree>
    <p:extLst>
      <p:ext uri="{BB962C8B-B14F-4D97-AF65-F5344CB8AC3E}">
        <p14:creationId xmlns:p14="http://schemas.microsoft.com/office/powerpoint/2010/main" val="25193732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B5E8A042-F825-4A79-968C-6A6184B4D2DC}" type="slidenum">
              <a:rPr lang="en-US"/>
              <a:pPr/>
              <a:t>78</a:t>
            </a:fld>
            <a:endParaRPr lang="en-US"/>
          </a:p>
        </p:txBody>
      </p:sp>
      <p:sp>
        <p:nvSpPr>
          <p:cNvPr id="36866" name="Rectangle 2"/>
          <p:cNvSpPr>
            <a:spLocks noGrp="1" noChangeArrowheads="1"/>
          </p:cNvSpPr>
          <p:nvPr>
            <p:ph type="title"/>
          </p:nvPr>
        </p:nvSpPr>
        <p:spPr/>
        <p:txBody>
          <a:bodyPr/>
          <a:lstStyle/>
          <a:p>
            <a:r>
              <a:rPr lang="en-US"/>
              <a:t>Rhine Paradox – (2)</a:t>
            </a:r>
          </a:p>
        </p:txBody>
      </p:sp>
      <p:sp>
        <p:nvSpPr>
          <p:cNvPr id="36867" name="Rectangle 3"/>
          <p:cNvSpPr>
            <a:spLocks noGrp="1" noChangeArrowheads="1"/>
          </p:cNvSpPr>
          <p:nvPr>
            <p:ph type="body" idx="1"/>
          </p:nvPr>
        </p:nvSpPr>
        <p:spPr/>
        <p:txBody>
          <a:bodyPr/>
          <a:lstStyle/>
          <a:p>
            <a:pPr algn="l" rtl="0"/>
            <a:r>
              <a:rPr lang="en-US" dirty="0"/>
              <a:t>He told these people they had ESP and called them in for another test of the same type.</a:t>
            </a:r>
          </a:p>
          <a:p>
            <a:pPr algn="l" rtl="0"/>
            <a:r>
              <a:rPr lang="en-US" dirty="0"/>
              <a:t>Alas, he discovered that almost all of them had lost their ESP.</a:t>
            </a:r>
          </a:p>
          <a:p>
            <a:pPr algn="l" rtl="0"/>
            <a:r>
              <a:rPr lang="en-US" dirty="0"/>
              <a:t>What did he conclude?</a:t>
            </a:r>
          </a:p>
          <a:p>
            <a:pPr lvl="1" algn="l" rtl="0"/>
            <a:r>
              <a:rPr lang="en-US" dirty="0"/>
              <a:t>Answer on next slide.</a:t>
            </a:r>
          </a:p>
        </p:txBody>
      </p:sp>
    </p:spTree>
    <p:extLst>
      <p:ext uri="{BB962C8B-B14F-4D97-AF65-F5344CB8AC3E}">
        <p14:creationId xmlns:p14="http://schemas.microsoft.com/office/powerpoint/2010/main" val="2876818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95350EF-0921-4F4D-A71A-3E86E69598CC}" type="slidenum">
              <a:rPr lang="en-US"/>
              <a:pPr/>
              <a:t>79</a:t>
            </a:fld>
            <a:endParaRPr lang="en-US"/>
          </a:p>
        </p:txBody>
      </p:sp>
      <p:sp>
        <p:nvSpPr>
          <p:cNvPr id="37890" name="Rectangle 2"/>
          <p:cNvSpPr>
            <a:spLocks noGrp="1" noChangeArrowheads="1"/>
          </p:cNvSpPr>
          <p:nvPr>
            <p:ph type="title"/>
          </p:nvPr>
        </p:nvSpPr>
        <p:spPr/>
        <p:txBody>
          <a:bodyPr/>
          <a:lstStyle/>
          <a:p>
            <a:r>
              <a:rPr lang="en-US"/>
              <a:t>Rhine Paradox – (3)</a:t>
            </a:r>
          </a:p>
        </p:txBody>
      </p:sp>
      <p:sp>
        <p:nvSpPr>
          <p:cNvPr id="37891" name="Rectangle 3"/>
          <p:cNvSpPr>
            <a:spLocks noGrp="1" noChangeArrowheads="1"/>
          </p:cNvSpPr>
          <p:nvPr>
            <p:ph type="body" idx="1"/>
          </p:nvPr>
        </p:nvSpPr>
        <p:spPr/>
        <p:txBody>
          <a:bodyPr/>
          <a:lstStyle/>
          <a:p>
            <a:pPr algn="l" rtl="0"/>
            <a:r>
              <a:rPr lang="en-US" dirty="0"/>
              <a:t>He concluded that you shouldn’t tell people they have ESP; it causes them to lose it.</a:t>
            </a:r>
          </a:p>
        </p:txBody>
      </p:sp>
    </p:spTree>
    <p:extLst>
      <p:ext uri="{BB962C8B-B14F-4D97-AF65-F5344CB8AC3E}">
        <p14:creationId xmlns:p14="http://schemas.microsoft.com/office/powerpoint/2010/main" val="1849065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rtl="0"/>
            <a:r>
              <a:rPr lang="en-US" dirty="0" smtClean="0"/>
              <a:t>Motivating Example</a:t>
            </a:r>
            <a:br>
              <a:rPr lang="en-US" dirty="0" smtClean="0"/>
            </a:br>
            <a:r>
              <a:rPr lang="en-US" dirty="0" smtClean="0"/>
              <a:t>Learning to Filter Spam</a:t>
            </a:r>
            <a:endParaRPr lang="he-IL" dirty="0"/>
          </a:p>
        </p:txBody>
      </p:sp>
      <p:sp>
        <p:nvSpPr>
          <p:cNvPr id="3" name="Content Placeholder 2"/>
          <p:cNvSpPr>
            <a:spLocks noGrp="1"/>
          </p:cNvSpPr>
          <p:nvPr>
            <p:ph idx="1"/>
          </p:nvPr>
        </p:nvSpPr>
        <p:spPr/>
        <p:txBody>
          <a:bodyPr>
            <a:normAutofit/>
          </a:bodyPr>
          <a:lstStyle/>
          <a:p>
            <a:pPr algn="l" rtl="0"/>
            <a:endParaRPr lang="en-US" dirty="0" smtClean="0"/>
          </a:p>
          <a:p>
            <a:pPr algn="l" rtl="0"/>
            <a:endParaRPr lang="en-US" dirty="0"/>
          </a:p>
          <a:p>
            <a:pPr algn="l" rtl="0"/>
            <a:endParaRPr lang="en-US" dirty="0" smtClean="0"/>
          </a:p>
          <a:p>
            <a:pPr algn="l" rtl="0"/>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415" y="2484011"/>
            <a:ext cx="2881089" cy="2745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7504" y="1700808"/>
            <a:ext cx="6552728" cy="5078313"/>
          </a:xfrm>
          <a:prstGeom prst="rect">
            <a:avLst/>
          </a:prstGeom>
        </p:spPr>
        <p:txBody>
          <a:bodyPr wrap="square">
            <a:spAutoFit/>
          </a:bodyPr>
          <a:lstStyle/>
          <a:p>
            <a:pPr algn="l" rtl="0"/>
            <a:r>
              <a:rPr lang="en-GB" sz="3200" b="1" dirty="0"/>
              <a:t>Example</a:t>
            </a:r>
            <a:r>
              <a:rPr lang="en-GB" sz="3200" dirty="0"/>
              <a:t>: Spam </a:t>
            </a:r>
            <a:r>
              <a:rPr lang="en-GB" sz="3200" dirty="0" smtClean="0"/>
              <a:t>Filtering</a:t>
            </a:r>
          </a:p>
          <a:p>
            <a:pPr algn="l" rtl="0"/>
            <a:r>
              <a:rPr lang="en-US" sz="3200" dirty="0"/>
              <a:t>Spam - is all email the user does not want to receive and has not asked to receive</a:t>
            </a:r>
          </a:p>
          <a:p>
            <a:pPr lvl="1" algn="l" rtl="0"/>
            <a:r>
              <a:rPr lang="en-GB" sz="2800" i="1" dirty="0" smtClean="0"/>
              <a:t>T</a:t>
            </a:r>
            <a:r>
              <a:rPr lang="en-GB" sz="2800" dirty="0"/>
              <a:t>: Identify Spam Emails</a:t>
            </a:r>
          </a:p>
          <a:p>
            <a:pPr lvl="1" algn="l" rtl="0"/>
            <a:r>
              <a:rPr lang="en-GB" sz="2800" i="1" dirty="0"/>
              <a:t>P</a:t>
            </a:r>
            <a:r>
              <a:rPr lang="en-GB" sz="2800" dirty="0"/>
              <a:t>: </a:t>
            </a:r>
          </a:p>
          <a:p>
            <a:pPr lvl="2" algn="l" rtl="0"/>
            <a:r>
              <a:rPr lang="en-GB" sz="2800" dirty="0"/>
              <a:t>% of spam emails that were filtered</a:t>
            </a:r>
          </a:p>
          <a:p>
            <a:pPr lvl="2" algn="l" rtl="0"/>
            <a:r>
              <a:rPr lang="en-GB" sz="2800" dirty="0"/>
              <a:t>% of </a:t>
            </a:r>
            <a:r>
              <a:rPr lang="en-GB" sz="2800" dirty="0" smtClean="0"/>
              <a:t>ham/ (non-spam) </a:t>
            </a:r>
            <a:r>
              <a:rPr lang="en-GB" sz="2800" dirty="0"/>
              <a:t>emails that were </a:t>
            </a:r>
            <a:r>
              <a:rPr lang="en-GB" sz="2800" dirty="0" smtClean="0"/>
              <a:t>incorrectly filtered-out</a:t>
            </a:r>
            <a:endParaRPr lang="en-GB" sz="2800" dirty="0"/>
          </a:p>
          <a:p>
            <a:pPr lvl="1" algn="l" rtl="0"/>
            <a:r>
              <a:rPr lang="en-GB" sz="2800" i="1" dirty="0"/>
              <a:t>E</a:t>
            </a:r>
            <a:r>
              <a:rPr lang="en-GB" sz="2800" dirty="0"/>
              <a:t>: a database of emails that were labelled by users</a:t>
            </a:r>
          </a:p>
        </p:txBody>
      </p:sp>
    </p:spTree>
    <p:extLst>
      <p:ext uri="{BB962C8B-B14F-4D97-AF65-F5344CB8AC3E}">
        <p14:creationId xmlns:p14="http://schemas.microsoft.com/office/powerpoint/2010/main" val="354102665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D35EA408-83D6-41BD-9A2A-B13722208C75}" type="slidenum">
              <a:rPr lang="en-US"/>
              <a:pPr/>
              <a:t>80</a:t>
            </a:fld>
            <a:endParaRPr lang="en-US"/>
          </a:p>
        </p:txBody>
      </p:sp>
      <p:sp>
        <p:nvSpPr>
          <p:cNvPr id="38914" name="Rectangle 2"/>
          <p:cNvSpPr>
            <a:spLocks noGrp="1" noChangeArrowheads="1"/>
          </p:cNvSpPr>
          <p:nvPr>
            <p:ph type="title"/>
          </p:nvPr>
        </p:nvSpPr>
        <p:spPr/>
        <p:txBody>
          <a:bodyPr/>
          <a:lstStyle/>
          <a:p>
            <a:r>
              <a:rPr lang="en-US">
                <a:solidFill>
                  <a:srgbClr val="FF3300"/>
                </a:solidFill>
              </a:rPr>
              <a:t>Moral</a:t>
            </a:r>
          </a:p>
        </p:txBody>
      </p:sp>
      <p:sp>
        <p:nvSpPr>
          <p:cNvPr id="38915" name="Rectangle 3"/>
          <p:cNvSpPr>
            <a:spLocks noGrp="1" noChangeArrowheads="1"/>
          </p:cNvSpPr>
          <p:nvPr>
            <p:ph type="body" idx="1"/>
          </p:nvPr>
        </p:nvSpPr>
        <p:spPr/>
        <p:txBody>
          <a:bodyPr/>
          <a:lstStyle/>
          <a:p>
            <a:pPr algn="l" rtl="0"/>
            <a:r>
              <a:rPr lang="en-US" dirty="0"/>
              <a:t>Understanding </a:t>
            </a:r>
            <a:r>
              <a:rPr lang="en-US" dirty="0" err="1"/>
              <a:t>Bonferroni’s</a:t>
            </a:r>
            <a:r>
              <a:rPr lang="en-US" dirty="0"/>
              <a:t> Principle will help you look a little less stupid than a parapsychologist.</a:t>
            </a:r>
          </a:p>
        </p:txBody>
      </p:sp>
    </p:spTree>
    <p:extLst>
      <p:ext uri="{BB962C8B-B14F-4D97-AF65-F5344CB8AC3E}">
        <p14:creationId xmlns:p14="http://schemas.microsoft.com/office/powerpoint/2010/main" val="33749008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rtl="0"/>
            <a:r>
              <a:rPr lang="en-US" dirty="0" smtClean="0"/>
              <a:t>Instability and the </a:t>
            </a:r>
            <a:br>
              <a:rPr lang="en-US" dirty="0" smtClean="0"/>
            </a:br>
            <a:r>
              <a:rPr lang="en-US" dirty="0" err="1" smtClean="0"/>
              <a:t>Rashomon</a:t>
            </a:r>
            <a:r>
              <a:rPr lang="en-US" dirty="0" smtClean="0"/>
              <a:t> Effect</a:t>
            </a:r>
            <a:endParaRPr lang="he-IL" dirty="0"/>
          </a:p>
        </p:txBody>
      </p:sp>
      <p:sp>
        <p:nvSpPr>
          <p:cNvPr id="3" name="Content Placeholder 2"/>
          <p:cNvSpPr>
            <a:spLocks noGrp="1"/>
          </p:cNvSpPr>
          <p:nvPr>
            <p:ph idx="1"/>
          </p:nvPr>
        </p:nvSpPr>
        <p:spPr>
          <a:xfrm>
            <a:off x="457200" y="1600200"/>
            <a:ext cx="5915000" cy="4525963"/>
          </a:xfrm>
        </p:spPr>
        <p:txBody>
          <a:bodyPr>
            <a:normAutofit fontScale="70000" lnSpcReduction="20000"/>
          </a:bodyPr>
          <a:lstStyle/>
          <a:p>
            <a:pPr algn="l" rtl="0"/>
            <a:r>
              <a:rPr lang="en-US" dirty="0" err="1"/>
              <a:t>Rashomon</a:t>
            </a:r>
            <a:r>
              <a:rPr lang="en-US" dirty="0"/>
              <a:t> is a </a:t>
            </a:r>
            <a:r>
              <a:rPr lang="en-US" dirty="0" smtClean="0"/>
              <a:t>Japanese </a:t>
            </a:r>
            <a:r>
              <a:rPr lang="en-US" dirty="0"/>
              <a:t>movie </a:t>
            </a:r>
            <a:r>
              <a:rPr lang="en-US" dirty="0" smtClean="0"/>
              <a:t>in which </a:t>
            </a:r>
            <a:r>
              <a:rPr lang="en-US" dirty="0"/>
              <a:t>four people, from different vantage </a:t>
            </a:r>
            <a:r>
              <a:rPr lang="en-US" dirty="0" smtClean="0"/>
              <a:t>points, witness a criminal incident. </a:t>
            </a:r>
            <a:r>
              <a:rPr lang="en-US" dirty="0"/>
              <a:t>When </a:t>
            </a:r>
            <a:r>
              <a:rPr lang="en-US" dirty="0" smtClean="0"/>
              <a:t>they come to testify in </a:t>
            </a:r>
            <a:r>
              <a:rPr lang="en-US" dirty="0"/>
              <a:t>court, </a:t>
            </a:r>
            <a:r>
              <a:rPr lang="en-US" dirty="0" smtClean="0"/>
              <a:t>they all </a:t>
            </a:r>
            <a:r>
              <a:rPr lang="en-US" dirty="0"/>
              <a:t>report the same facts, </a:t>
            </a:r>
            <a:r>
              <a:rPr lang="en-US" dirty="0" smtClean="0"/>
              <a:t>but their </a:t>
            </a:r>
            <a:r>
              <a:rPr lang="en-US" dirty="0"/>
              <a:t>stories of what happened are </a:t>
            </a:r>
            <a:r>
              <a:rPr lang="en-US" dirty="0" smtClean="0"/>
              <a:t>very different</a:t>
            </a:r>
            <a:r>
              <a:rPr lang="en-US" dirty="0"/>
              <a:t>.</a:t>
            </a:r>
          </a:p>
          <a:p>
            <a:pPr algn="l" rtl="0"/>
            <a:r>
              <a:rPr lang="en-US" dirty="0" smtClean="0"/>
              <a:t>The </a:t>
            </a:r>
            <a:r>
              <a:rPr lang="en-US" dirty="0" err="1"/>
              <a:t>Rashomon</a:t>
            </a:r>
            <a:r>
              <a:rPr lang="en-US" dirty="0"/>
              <a:t> effect is the effect of the subjectivity of perception on </a:t>
            </a:r>
            <a:r>
              <a:rPr lang="en-US" dirty="0" smtClean="0"/>
              <a:t>recollection.</a:t>
            </a:r>
          </a:p>
          <a:p>
            <a:pPr algn="l" rtl="0"/>
            <a:r>
              <a:rPr lang="en-US" dirty="0" smtClean="0"/>
              <a:t>The </a:t>
            </a:r>
            <a:r>
              <a:rPr lang="en-US" dirty="0" err="1"/>
              <a:t>Rashomon</a:t>
            </a:r>
            <a:r>
              <a:rPr lang="en-US" dirty="0"/>
              <a:t> </a:t>
            </a:r>
            <a:r>
              <a:rPr lang="en-US" dirty="0" smtClean="0"/>
              <a:t>Effect in ML </a:t>
            </a:r>
            <a:r>
              <a:rPr lang="en-US" dirty="0"/>
              <a:t>is that </a:t>
            </a:r>
            <a:r>
              <a:rPr lang="en-US" dirty="0" smtClean="0"/>
              <a:t>there is </a:t>
            </a:r>
            <a:r>
              <a:rPr lang="en-US" dirty="0"/>
              <a:t>often a multitude of </a:t>
            </a:r>
            <a:r>
              <a:rPr lang="en-US" dirty="0" smtClean="0"/>
              <a:t>classifiers of giving </a:t>
            </a:r>
            <a:r>
              <a:rPr lang="en-US" dirty="0"/>
              <a:t>about </a:t>
            </a:r>
            <a:r>
              <a:rPr lang="en-US" dirty="0" smtClean="0"/>
              <a:t>the same </a:t>
            </a:r>
            <a:r>
              <a:rPr lang="en-US" dirty="0"/>
              <a:t>minimum error rate</a:t>
            </a:r>
            <a:r>
              <a:rPr lang="en-US" dirty="0" smtClean="0"/>
              <a:t>.</a:t>
            </a:r>
          </a:p>
          <a:p>
            <a:pPr algn="l" rtl="0"/>
            <a:r>
              <a:rPr lang="en-US" dirty="0" smtClean="0"/>
              <a:t>For example in </a:t>
            </a:r>
            <a:r>
              <a:rPr lang="en-US" dirty="0" err="1" smtClean="0"/>
              <a:t>decition</a:t>
            </a:r>
            <a:r>
              <a:rPr lang="en-US" dirty="0" smtClean="0"/>
              <a:t> trees, if </a:t>
            </a:r>
            <a:r>
              <a:rPr lang="en-US" dirty="0"/>
              <a:t>the training set is perturbed </a:t>
            </a:r>
            <a:r>
              <a:rPr lang="en-US" dirty="0" smtClean="0"/>
              <a:t>only slightly, </a:t>
            </a:r>
            <a:r>
              <a:rPr lang="en-US" dirty="0"/>
              <a:t>I can </a:t>
            </a:r>
            <a:r>
              <a:rPr lang="en-US" dirty="0" smtClean="0"/>
              <a:t>get a </a:t>
            </a:r>
            <a:r>
              <a:rPr lang="en-US" dirty="0"/>
              <a:t>tree quite different from the original but </a:t>
            </a:r>
            <a:r>
              <a:rPr lang="en-US" dirty="0" smtClean="0"/>
              <a:t>with almost </a:t>
            </a:r>
            <a:r>
              <a:rPr lang="en-US" dirty="0"/>
              <a:t>the same test set error.</a:t>
            </a:r>
          </a:p>
          <a:p>
            <a:pPr algn="l" rtl="0"/>
            <a:endParaRPr lang="he-IL"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620688"/>
            <a:ext cx="2095500" cy="601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63836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fontScale="90000"/>
          </a:bodyPr>
          <a:lstStyle/>
          <a:p>
            <a:r>
              <a:rPr lang="en-US" sz="4000" i="1"/>
              <a:t>The Wisdom of Crowds</a:t>
            </a:r>
            <a:r>
              <a:rPr lang="en-US" sz="4000"/>
              <a:t/>
            </a:r>
            <a:br>
              <a:rPr lang="en-US" sz="4000"/>
            </a:br>
            <a:r>
              <a:rPr lang="en-US" sz="2000"/>
              <a:t>Why the Many Are Smarter Than the Few and How Collective Wisdom Shapes Business, Economies, Societies and Nations</a:t>
            </a:r>
            <a:r>
              <a:rPr lang="en-US" sz="4000"/>
              <a:t> </a:t>
            </a:r>
          </a:p>
        </p:txBody>
      </p:sp>
      <p:sp>
        <p:nvSpPr>
          <p:cNvPr id="59395" name="Rectangle 3"/>
          <p:cNvSpPr>
            <a:spLocks noGrp="1" noChangeArrowheads="1"/>
          </p:cNvSpPr>
          <p:nvPr>
            <p:ph type="body" idx="1"/>
          </p:nvPr>
        </p:nvSpPr>
        <p:spPr>
          <a:xfrm>
            <a:off x="2339975" y="2205038"/>
            <a:ext cx="6480175" cy="4114800"/>
          </a:xfrm>
        </p:spPr>
        <p:txBody>
          <a:bodyPr/>
          <a:lstStyle/>
          <a:p>
            <a:pPr algn="l" rtl="0">
              <a:lnSpc>
                <a:spcPct val="80000"/>
              </a:lnSpc>
            </a:pPr>
            <a:endParaRPr lang="en-US" sz="2800" dirty="0"/>
          </a:p>
          <a:p>
            <a:pPr algn="l" rtl="0">
              <a:lnSpc>
                <a:spcPct val="80000"/>
              </a:lnSpc>
            </a:pPr>
            <a:r>
              <a:rPr lang="en-US" sz="2800" dirty="0"/>
              <a:t>Under certain controlled conditions, the aggregation of information in groups,  resulting in decisions that are often superior to those that can been made by any single - even experts.</a:t>
            </a:r>
          </a:p>
          <a:p>
            <a:pPr algn="l" rtl="0">
              <a:lnSpc>
                <a:spcPct val="80000"/>
              </a:lnSpc>
            </a:pPr>
            <a:r>
              <a:rPr lang="en-US" sz="2800" dirty="0"/>
              <a:t>Imitates our second nature to seek several opinions before making any crucial decision. We weigh the individual opinions, and combine them to reach a final decision</a:t>
            </a:r>
          </a:p>
          <a:p>
            <a:pPr algn="l" rtl="0">
              <a:lnSpc>
                <a:spcPct val="80000"/>
              </a:lnSpc>
            </a:pPr>
            <a:endParaRPr lang="en-US" sz="2800" dirty="0"/>
          </a:p>
        </p:txBody>
      </p:sp>
      <p:pic>
        <p:nvPicPr>
          <p:cNvPr id="59397" name="Picture 5" descr="The Wisdom of Crowd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65400"/>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0599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100013"/>
            <a:ext cx="7772400" cy="1143001"/>
          </a:xfrm>
        </p:spPr>
        <p:txBody>
          <a:bodyPr/>
          <a:lstStyle/>
          <a:p>
            <a:r>
              <a:rPr lang="en-US" b="1"/>
              <a:t>Committees of Experts</a:t>
            </a:r>
          </a:p>
        </p:txBody>
      </p:sp>
      <p:sp>
        <p:nvSpPr>
          <p:cNvPr id="69635" name="Rectangle 3"/>
          <p:cNvSpPr>
            <a:spLocks noGrp="1" noChangeArrowheads="1"/>
          </p:cNvSpPr>
          <p:nvPr>
            <p:ph type="body" idx="1"/>
          </p:nvPr>
        </p:nvSpPr>
        <p:spPr>
          <a:xfrm>
            <a:off x="0" y="990600"/>
            <a:ext cx="8316913" cy="4114800"/>
          </a:xfrm>
        </p:spPr>
        <p:txBody>
          <a:bodyPr/>
          <a:lstStyle/>
          <a:p>
            <a:pPr lvl="1" algn="l" rtl="0">
              <a:lnSpc>
                <a:spcPct val="80000"/>
              </a:lnSpc>
            </a:pPr>
            <a:r>
              <a:rPr lang="en-US" sz="2400" dirty="0"/>
              <a:t>“ … a medical school that has the objective that all students, given a problem, come up with an identical solution”</a:t>
            </a:r>
          </a:p>
          <a:p>
            <a:pPr algn="l" rtl="0">
              <a:lnSpc>
                <a:spcPct val="80000"/>
              </a:lnSpc>
            </a:pPr>
            <a:endParaRPr lang="en-US" sz="2800" dirty="0"/>
          </a:p>
          <a:p>
            <a:pPr algn="l" rtl="0">
              <a:lnSpc>
                <a:spcPct val="80000"/>
              </a:lnSpc>
            </a:pPr>
            <a:r>
              <a:rPr lang="en-US" sz="2800" dirty="0"/>
              <a:t>There is not much point in setting up a committee of experts from such a group - such a committee will not improve on the judgment of an individual.</a:t>
            </a:r>
          </a:p>
          <a:p>
            <a:pPr algn="l" rtl="0">
              <a:lnSpc>
                <a:spcPct val="80000"/>
              </a:lnSpc>
            </a:pPr>
            <a:endParaRPr lang="en-US" sz="2800" dirty="0"/>
          </a:p>
          <a:p>
            <a:pPr algn="l" rtl="0">
              <a:lnSpc>
                <a:spcPct val="80000"/>
              </a:lnSpc>
            </a:pPr>
            <a:r>
              <a:rPr lang="en-US" sz="2800" dirty="0"/>
              <a:t>Consider:</a:t>
            </a:r>
          </a:p>
          <a:p>
            <a:pPr lvl="1" algn="l" rtl="0">
              <a:lnSpc>
                <a:spcPct val="80000"/>
              </a:lnSpc>
            </a:pPr>
            <a:r>
              <a:rPr lang="en-US" sz="2400" dirty="0"/>
              <a:t>There needs to be </a:t>
            </a:r>
            <a:r>
              <a:rPr lang="en-US" sz="2400" b="1" dirty="0"/>
              <a:t>disagreement </a:t>
            </a:r>
            <a:r>
              <a:rPr lang="en-US" sz="2400" dirty="0"/>
              <a:t>for the committee to have the potential to be better than an individual.</a:t>
            </a:r>
          </a:p>
        </p:txBody>
      </p:sp>
      <p:pic>
        <p:nvPicPr>
          <p:cNvPr id="69637" name="Picture 5" descr="House in action 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4778375"/>
            <a:ext cx="2771775" cy="207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8879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Learning Tasks</a:t>
            </a:r>
            <a:endParaRPr lang="he-IL" dirty="0"/>
          </a:p>
        </p:txBody>
      </p:sp>
      <p:sp>
        <p:nvSpPr>
          <p:cNvPr id="3" name="Content Placeholder 2"/>
          <p:cNvSpPr>
            <a:spLocks noGrp="1"/>
          </p:cNvSpPr>
          <p:nvPr>
            <p:ph idx="1"/>
          </p:nvPr>
        </p:nvSpPr>
        <p:spPr/>
        <p:txBody>
          <a:bodyPr/>
          <a:lstStyle/>
          <a:p>
            <a:endParaRPr lang="he-IL"/>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56000"/>
            <a:ext cx="9144000" cy="330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30995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smtClean="0"/>
              <a:t>Supervised Learning - Multi Class</a:t>
            </a:r>
            <a:endParaRPr lang="en-US" dirty="0"/>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3254606" y="2918273"/>
            <a:ext cx="90488"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5147931" y="3973401"/>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4403724" y="4814879"/>
            <a:ext cx="90488" cy="71438"/>
          </a:xfrm>
          <a:prstGeom prst="ellipse">
            <a:avLst/>
          </a:prstGeom>
          <a:solidFill>
            <a:srgbClr val="FFFF00"/>
          </a:solidFill>
          <a:ln w="9525">
            <a:solidFill>
              <a:srgbClr val="FFFF00"/>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5297028" y="3136662"/>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4635053" y="4329263"/>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4935078" y="3597037"/>
            <a:ext cx="90488" cy="88107"/>
          </a:xfrm>
          <a:prstGeom prst="ellipse">
            <a:avLst/>
          </a:prstGeom>
          <a:solidFill>
            <a:schemeClr val="tx1"/>
          </a:solidFill>
          <a:ln w="9525">
            <a:solidFill>
              <a:schemeClr val="accent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5105399" y="4727031"/>
            <a:ext cx="90488" cy="76200"/>
          </a:xfrm>
          <a:prstGeom prst="ellipse">
            <a:avLst/>
          </a:prstGeom>
          <a:solidFill>
            <a:srgbClr val="FFFF00"/>
          </a:solidFill>
          <a:ln w="9525">
            <a:solidFill>
              <a:srgbClr val="FFFF00"/>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4368551" y="2300787"/>
            <a:ext cx="80963" cy="7143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6007192" y="3835720"/>
            <a:ext cx="90488" cy="76200"/>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5299167" y="5151758"/>
            <a:ext cx="90488" cy="76200"/>
          </a:xfrm>
          <a:prstGeom prst="ellipse">
            <a:avLst/>
          </a:prstGeom>
          <a:solidFill>
            <a:srgbClr val="FFFF00"/>
          </a:solidFill>
          <a:ln w="9525">
            <a:solidFill>
              <a:srgbClr val="FFFF00"/>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5014546" y="3134351"/>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4714967" y="4758594"/>
            <a:ext cx="90488" cy="76200"/>
          </a:xfrm>
          <a:prstGeom prst="ellipse">
            <a:avLst/>
          </a:prstGeom>
          <a:solidFill>
            <a:srgbClr val="FFFF00"/>
          </a:solidFill>
          <a:ln w="9525">
            <a:solidFill>
              <a:srgbClr val="FFFF00"/>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5870413" y="5102586"/>
            <a:ext cx="90488" cy="71438"/>
          </a:xfrm>
          <a:prstGeom prst="ellipse">
            <a:avLst/>
          </a:prstGeom>
          <a:solidFill>
            <a:srgbClr val="FFFF00"/>
          </a:solidFill>
          <a:ln w="9525">
            <a:solidFill>
              <a:srgbClr val="FFFF00"/>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4145850" y="3588490"/>
            <a:ext cx="90488" cy="71438"/>
          </a:xfrm>
          <a:prstGeom prst="ellipse">
            <a:avLst/>
          </a:prstGeom>
          <a:solidFill>
            <a:schemeClr val="tx1"/>
          </a:solidFill>
          <a:ln w="9525">
            <a:solidFill>
              <a:schemeClr val="accent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4783265" y="419385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3212934" y="2243524"/>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3969363" y="2901319"/>
            <a:ext cx="71438" cy="90488"/>
          </a:xfrm>
          <a:prstGeom prst="ellipse">
            <a:avLst/>
          </a:prstGeom>
          <a:solidFill>
            <a:schemeClr val="tx1"/>
          </a:solidFill>
          <a:ln w="9525">
            <a:solidFill>
              <a:schemeClr val="accent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5380302" y="3848907"/>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5272914" y="4753684"/>
            <a:ext cx="88106" cy="90488"/>
          </a:xfrm>
          <a:prstGeom prst="ellipse">
            <a:avLst/>
          </a:prstGeom>
          <a:solidFill>
            <a:srgbClr val="FFFF00"/>
          </a:solidFill>
          <a:ln w="9525">
            <a:solidFill>
              <a:srgbClr val="FFFF00"/>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4970854" y="2383971"/>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5859241" y="4391635"/>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4946226" y="2813697"/>
            <a:ext cx="71438" cy="90488"/>
          </a:xfrm>
          <a:prstGeom prst="ellipse">
            <a:avLst/>
          </a:prstGeom>
          <a:solidFill>
            <a:schemeClr val="tx1"/>
          </a:solidFill>
          <a:ln w="9525">
            <a:solidFill>
              <a:schemeClr val="accent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5234004" y="4449281"/>
            <a:ext cx="71438" cy="80963"/>
          </a:xfrm>
          <a:prstGeom prst="ellipse">
            <a:avLst/>
          </a:prstGeom>
          <a:solidFill>
            <a:srgbClr val="FFFF00"/>
          </a:solidFill>
          <a:ln w="9525">
            <a:solidFill>
              <a:srgbClr val="FFFF00"/>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5087159" y="5330175"/>
            <a:ext cx="88106" cy="80963"/>
          </a:xfrm>
          <a:prstGeom prst="ellipse">
            <a:avLst/>
          </a:prstGeom>
          <a:solidFill>
            <a:srgbClr val="FFFF00"/>
          </a:solidFill>
          <a:ln w="9525">
            <a:solidFill>
              <a:srgbClr val="FFFF00"/>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4579039" y="3802982"/>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4369793" y="5199938"/>
            <a:ext cx="71438" cy="80963"/>
          </a:xfrm>
          <a:prstGeom prst="ellipse">
            <a:avLst/>
          </a:prstGeom>
          <a:solidFill>
            <a:srgbClr val="FFFF00"/>
          </a:solidFill>
          <a:ln w="9525">
            <a:solidFill>
              <a:srgbClr val="FFFF00"/>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3873203" y="2206812"/>
            <a:ext cx="71438" cy="80963"/>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4194798" y="4021214"/>
            <a:ext cx="88107" cy="80963"/>
          </a:xfrm>
          <a:prstGeom prst="ellipse">
            <a:avLst/>
          </a:prstGeom>
          <a:solidFill>
            <a:schemeClr val="tx1"/>
          </a:solidFill>
          <a:ln w="9525">
            <a:solidFill>
              <a:schemeClr val="accent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5576557" y="3250804"/>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3540267" y="2530630"/>
            <a:ext cx="76200"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3170564" y="3481517"/>
            <a:ext cx="83345" cy="90488"/>
          </a:xfrm>
          <a:prstGeom prst="ellipse">
            <a:avLst/>
          </a:prstGeom>
          <a:solidFill>
            <a:srgbClr val="FF0000"/>
          </a:solidFill>
          <a:ln w="9525">
            <a:solidFill>
              <a:srgbClr val="FF0000"/>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5278592" y="5368509"/>
            <a:ext cx="76200" cy="90488"/>
          </a:xfrm>
          <a:prstGeom prst="ellipse">
            <a:avLst/>
          </a:prstGeom>
          <a:solidFill>
            <a:srgbClr val="FFFF00"/>
          </a:solidFill>
          <a:ln w="9525">
            <a:solidFill>
              <a:srgbClr val="FFFF00"/>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3478264" y="2273474"/>
            <a:ext cx="71438"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4918424" y="4998094"/>
            <a:ext cx="71438" cy="90488"/>
          </a:xfrm>
          <a:prstGeom prst="ellipse">
            <a:avLst/>
          </a:prstGeom>
          <a:solidFill>
            <a:srgbClr val="FFFF00"/>
          </a:solidFill>
          <a:ln w="9525">
            <a:solidFill>
              <a:srgbClr val="FFFF00"/>
            </a:solidFill>
            <a:round/>
            <a:headEnd/>
            <a:tailEnd/>
          </a:ln>
          <a:effectLst/>
          <a:extLst/>
        </p:spPr>
        <p:txBody>
          <a:bodyPr wrap="none" anchor="ctr"/>
          <a:lstStyle/>
          <a:p>
            <a:endParaRPr lang="he-IL" u="sng"/>
          </a:p>
        </p:txBody>
      </p:sp>
      <p:sp>
        <p:nvSpPr>
          <p:cNvPr id="43" name="TextBox 42"/>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Tree>
    <p:extLst>
      <p:ext uri="{BB962C8B-B14F-4D97-AF65-F5344CB8AC3E}">
        <p14:creationId xmlns:p14="http://schemas.microsoft.com/office/powerpoint/2010/main" val="4254586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smtClean="0"/>
              <a:t>Supervised Learning - Multi Label</a:t>
            </a:r>
            <a:endParaRPr lang="en-US" dirty="0"/>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3" y="2007186"/>
            <a:ext cx="5100216" cy="480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5783" y="1052736"/>
            <a:ext cx="8147248" cy="646331"/>
          </a:xfrm>
          <a:prstGeom prst="rect">
            <a:avLst/>
          </a:prstGeom>
          <a:noFill/>
        </p:spPr>
        <p:txBody>
          <a:bodyPr wrap="square" rtlCol="1">
            <a:spAutoFit/>
          </a:bodyPr>
          <a:lstStyle/>
          <a:p>
            <a:pPr algn="l" rtl="0"/>
            <a:r>
              <a:rPr lang="en-US" i="1" dirty="0"/>
              <a:t>Multi</a:t>
            </a:r>
            <a:r>
              <a:rPr lang="en-US" dirty="0"/>
              <a:t>-</a:t>
            </a:r>
            <a:r>
              <a:rPr lang="en-US" i="1" dirty="0"/>
              <a:t>label learning</a:t>
            </a:r>
            <a:r>
              <a:rPr lang="en-US" dirty="0"/>
              <a:t> refers to the classification problem where each example can be assigned to multiple class labels simultaneously</a:t>
            </a:r>
            <a:endParaRPr lang="he-IL" dirty="0"/>
          </a:p>
        </p:txBody>
      </p:sp>
    </p:spTree>
    <p:extLst>
      <p:ext uri="{BB962C8B-B14F-4D97-AF65-F5344CB8AC3E}">
        <p14:creationId xmlns:p14="http://schemas.microsoft.com/office/powerpoint/2010/main" val="1792201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smtClean="0"/>
              <a:t>Supervised Learning - Regression</a:t>
            </a:r>
            <a:endParaRPr lang="en-US" dirty="0"/>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2" name="TextBox 1"/>
          <p:cNvSpPr txBox="1"/>
          <p:nvPr/>
        </p:nvSpPr>
        <p:spPr>
          <a:xfrm>
            <a:off x="535783" y="1052736"/>
            <a:ext cx="8147248" cy="646331"/>
          </a:xfrm>
          <a:prstGeom prst="rect">
            <a:avLst/>
          </a:prstGeom>
          <a:noFill/>
        </p:spPr>
        <p:txBody>
          <a:bodyPr wrap="square" rtlCol="1">
            <a:spAutoFit/>
          </a:bodyPr>
          <a:lstStyle/>
          <a:p>
            <a:pPr algn="l" rtl="0"/>
            <a:r>
              <a:rPr lang="en-US" i="1" dirty="0" smtClean="0"/>
              <a:t>Find a relationship </a:t>
            </a:r>
            <a:r>
              <a:rPr lang="en-US" i="1" dirty="0"/>
              <a:t>between a </a:t>
            </a:r>
            <a:r>
              <a:rPr lang="en-US" b="1" i="1" dirty="0" smtClean="0"/>
              <a:t>numeric</a:t>
            </a:r>
            <a:r>
              <a:rPr lang="en-US" i="1" dirty="0" smtClean="0"/>
              <a:t> dependent </a:t>
            </a:r>
            <a:r>
              <a:rPr lang="en-US" i="1" dirty="0"/>
              <a:t>variable and one or more independent variables</a:t>
            </a:r>
            <a:endParaRPr lang="he-IL" dirty="0"/>
          </a:p>
        </p:txBody>
      </p:sp>
      <p:sp>
        <p:nvSpPr>
          <p:cNvPr id="6" name="Line 13"/>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7" name="Line 14"/>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9" name="Oval 17"/>
          <p:cNvSpPr>
            <a:spLocks noChangeAspect="1" noChangeArrowheads="1"/>
          </p:cNvSpPr>
          <p:nvPr/>
        </p:nvSpPr>
        <p:spPr bwMode="auto">
          <a:xfrm>
            <a:off x="5147931" y="4149650"/>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1" name="Oval 19"/>
          <p:cNvSpPr>
            <a:spLocks noChangeAspect="1" noChangeArrowheads="1"/>
          </p:cNvSpPr>
          <p:nvPr/>
        </p:nvSpPr>
        <p:spPr bwMode="auto">
          <a:xfrm>
            <a:off x="5280341" y="359727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12" name="Oval 20"/>
          <p:cNvSpPr>
            <a:spLocks noChangeAspect="1" noChangeArrowheads="1"/>
          </p:cNvSpPr>
          <p:nvPr/>
        </p:nvSpPr>
        <p:spPr bwMode="auto">
          <a:xfrm>
            <a:off x="4635053" y="4329263"/>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18" name="Oval 26"/>
          <p:cNvSpPr>
            <a:spLocks noChangeAspect="1" noChangeArrowheads="1"/>
          </p:cNvSpPr>
          <p:nvPr/>
        </p:nvSpPr>
        <p:spPr bwMode="auto">
          <a:xfrm rot="-1118274">
            <a:off x="5023181" y="3785768"/>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22" name="Oval 30"/>
          <p:cNvSpPr>
            <a:spLocks noChangeAspect="1" noChangeArrowheads="1"/>
          </p:cNvSpPr>
          <p:nvPr/>
        </p:nvSpPr>
        <p:spPr bwMode="auto">
          <a:xfrm rot="5895381">
            <a:off x="4783265" y="4193855"/>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25" name="Oval 33"/>
          <p:cNvSpPr>
            <a:spLocks noChangeAspect="1" noChangeArrowheads="1"/>
          </p:cNvSpPr>
          <p:nvPr/>
        </p:nvSpPr>
        <p:spPr bwMode="auto">
          <a:xfrm rot="5895381">
            <a:off x="5380302" y="3789721"/>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2" name="Oval 40"/>
          <p:cNvSpPr>
            <a:spLocks noChangeAspect="1" noChangeArrowheads="1"/>
          </p:cNvSpPr>
          <p:nvPr/>
        </p:nvSpPr>
        <p:spPr bwMode="auto">
          <a:xfrm rot="4777107">
            <a:off x="4579039" y="3802982"/>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36" name="Oval 44"/>
          <p:cNvSpPr>
            <a:spLocks noChangeAspect="1" noChangeArrowheads="1"/>
          </p:cNvSpPr>
          <p:nvPr/>
        </p:nvSpPr>
        <p:spPr bwMode="auto">
          <a:xfrm rot="4777107">
            <a:off x="5576557" y="3250804"/>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2" name="TextBox 41"/>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3" name="TextBox 42"/>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4" name="Oval 17"/>
          <p:cNvSpPr>
            <a:spLocks noChangeAspect="1" noChangeArrowheads="1"/>
          </p:cNvSpPr>
          <p:nvPr/>
        </p:nvSpPr>
        <p:spPr bwMode="auto">
          <a:xfrm>
            <a:off x="4285185" y="4657884"/>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5" name="Oval 19"/>
          <p:cNvSpPr>
            <a:spLocks noChangeAspect="1" noChangeArrowheads="1"/>
          </p:cNvSpPr>
          <p:nvPr/>
        </p:nvSpPr>
        <p:spPr bwMode="auto">
          <a:xfrm>
            <a:off x="4434282" y="382114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6" name="Oval 20"/>
          <p:cNvSpPr>
            <a:spLocks noChangeAspect="1" noChangeArrowheads="1"/>
          </p:cNvSpPr>
          <p:nvPr/>
        </p:nvSpPr>
        <p:spPr bwMode="auto">
          <a:xfrm>
            <a:off x="3772307" y="5013746"/>
            <a:ext cx="80963"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7" name="Oval 26"/>
          <p:cNvSpPr>
            <a:spLocks noChangeAspect="1" noChangeArrowheads="1"/>
          </p:cNvSpPr>
          <p:nvPr/>
        </p:nvSpPr>
        <p:spPr bwMode="auto">
          <a:xfrm rot="-1118274">
            <a:off x="4281816" y="419937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48" name="Oval 30"/>
          <p:cNvSpPr>
            <a:spLocks noChangeAspect="1" noChangeArrowheads="1"/>
          </p:cNvSpPr>
          <p:nvPr/>
        </p:nvSpPr>
        <p:spPr bwMode="auto">
          <a:xfrm rot="5895381">
            <a:off x="3920519" y="4878338"/>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49" name="Oval 33"/>
          <p:cNvSpPr>
            <a:spLocks noChangeAspect="1" noChangeArrowheads="1"/>
          </p:cNvSpPr>
          <p:nvPr/>
        </p:nvSpPr>
        <p:spPr bwMode="auto">
          <a:xfrm rot="5895381">
            <a:off x="4517556" y="4533390"/>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0" name="Oval 40"/>
          <p:cNvSpPr>
            <a:spLocks noChangeAspect="1" noChangeArrowheads="1"/>
          </p:cNvSpPr>
          <p:nvPr/>
        </p:nvSpPr>
        <p:spPr bwMode="auto">
          <a:xfrm rot="4777107">
            <a:off x="3716293" y="4487465"/>
            <a:ext cx="88106" cy="9048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1" name="Oval 44"/>
          <p:cNvSpPr>
            <a:spLocks noChangeAspect="1" noChangeArrowheads="1"/>
          </p:cNvSpPr>
          <p:nvPr/>
        </p:nvSpPr>
        <p:spPr bwMode="auto">
          <a:xfrm rot="4777107">
            <a:off x="4713811" y="3935287"/>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52" name="Oval 17"/>
          <p:cNvSpPr>
            <a:spLocks noChangeAspect="1" noChangeArrowheads="1"/>
          </p:cNvSpPr>
          <p:nvPr/>
        </p:nvSpPr>
        <p:spPr bwMode="auto">
          <a:xfrm>
            <a:off x="5652120" y="3933626"/>
            <a:ext cx="90488" cy="71438"/>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3" name="Oval 19"/>
          <p:cNvSpPr>
            <a:spLocks noChangeAspect="1" noChangeArrowheads="1"/>
          </p:cNvSpPr>
          <p:nvPr/>
        </p:nvSpPr>
        <p:spPr bwMode="auto">
          <a:xfrm>
            <a:off x="5847076" y="3485492"/>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54" name="Oval 26"/>
          <p:cNvSpPr>
            <a:spLocks noChangeAspect="1" noChangeArrowheads="1"/>
          </p:cNvSpPr>
          <p:nvPr/>
        </p:nvSpPr>
        <p:spPr bwMode="auto">
          <a:xfrm rot="-1118274">
            <a:off x="5589916" y="3673985"/>
            <a:ext cx="90488" cy="76200"/>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sp>
        <p:nvSpPr>
          <p:cNvPr id="55" name="Oval 33"/>
          <p:cNvSpPr>
            <a:spLocks noChangeAspect="1" noChangeArrowheads="1"/>
          </p:cNvSpPr>
          <p:nvPr/>
        </p:nvSpPr>
        <p:spPr bwMode="auto">
          <a:xfrm rot="5895381">
            <a:off x="5947037" y="3737124"/>
            <a:ext cx="71438" cy="80963"/>
          </a:xfrm>
          <a:prstGeom prst="ellipse">
            <a:avLst/>
          </a:prstGeom>
          <a:solidFill>
            <a:schemeClr val="accent1"/>
          </a:solidFill>
          <a:ln w="9525">
            <a:solidFill>
              <a:schemeClr val="accent1"/>
            </a:solidFill>
            <a:round/>
            <a:headEnd/>
            <a:tailEnd/>
          </a:ln>
          <a:effectLst/>
          <a:extLst/>
        </p:spPr>
        <p:txBody>
          <a:bodyPr wrap="none" anchor="ctr"/>
          <a:lstStyle/>
          <a:p>
            <a:endParaRPr lang="he-IL"/>
          </a:p>
        </p:txBody>
      </p:sp>
      <p:sp>
        <p:nvSpPr>
          <p:cNvPr id="56" name="Oval 44"/>
          <p:cNvSpPr>
            <a:spLocks noChangeAspect="1" noChangeArrowheads="1"/>
          </p:cNvSpPr>
          <p:nvPr/>
        </p:nvSpPr>
        <p:spPr bwMode="auto">
          <a:xfrm rot="4777107">
            <a:off x="6143292" y="3139021"/>
            <a:ext cx="76200" cy="80963"/>
          </a:xfrm>
          <a:prstGeom prst="ellipse">
            <a:avLst/>
          </a:prstGeom>
          <a:solidFill>
            <a:schemeClr val="accent1"/>
          </a:solidFill>
          <a:ln w="9525">
            <a:solidFill>
              <a:schemeClr val="accent1"/>
            </a:solidFill>
            <a:round/>
            <a:headEnd/>
            <a:tailEnd/>
          </a:ln>
          <a:effectLst/>
          <a:extLst/>
        </p:spPr>
        <p:txBody>
          <a:bodyPr wrap="none" anchor="ctr"/>
          <a:lstStyle/>
          <a:p>
            <a:endParaRPr lang="he-IL" u="sng"/>
          </a:p>
        </p:txBody>
      </p:sp>
      <p:cxnSp>
        <p:nvCxnSpPr>
          <p:cNvPr id="4" name="Straight Connector 3"/>
          <p:cNvCxnSpPr/>
          <p:nvPr/>
        </p:nvCxnSpPr>
        <p:spPr>
          <a:xfrm flipV="1">
            <a:off x="2843808" y="2492896"/>
            <a:ext cx="4176464" cy="30243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008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152400" y="304800"/>
            <a:ext cx="7947992" cy="685800"/>
          </a:xfrm>
        </p:spPr>
        <p:txBody>
          <a:bodyPr>
            <a:normAutofit fontScale="90000"/>
          </a:bodyPr>
          <a:lstStyle/>
          <a:p>
            <a:r>
              <a:rPr lang="en-US" dirty="0" smtClean="0"/>
              <a:t>Unsupervised Learning - Clustering</a:t>
            </a:r>
            <a:endParaRPr lang="en-US" dirty="0"/>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3254606" y="2918273"/>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5147931" y="3973401"/>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6516216" y="2264248"/>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5622966" y="4774398"/>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4635053" y="4329263"/>
            <a:ext cx="80963"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6157912" y="1988840"/>
            <a:ext cx="90488" cy="88107"/>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5105399" y="4727031"/>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4368551" y="2300787"/>
            <a:ext cx="80963"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6561460" y="2707443"/>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5299167" y="5151758"/>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4090802" y="2765114"/>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4714967" y="4758594"/>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5870413" y="5102586"/>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3638780" y="3084642"/>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4783265" y="4193855"/>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3212934" y="2243524"/>
            <a:ext cx="83345"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3969363" y="2901319"/>
            <a:ext cx="71438"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5380302" y="3923420"/>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5906726" y="2750861"/>
            <a:ext cx="88106"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3428359" y="3254414"/>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5859241" y="4391635"/>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4019267" y="2541888"/>
            <a:ext cx="71438" cy="90488"/>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5234004" y="4449281"/>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5087159" y="5330175"/>
            <a:ext cx="88106"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6256789" y="2342747"/>
            <a:ext cx="88106"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6258935" y="2623452"/>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3873203" y="2206812"/>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5898664" y="2259486"/>
            <a:ext cx="88107"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5675354" y="4046721"/>
            <a:ext cx="76200" cy="80963"/>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3540267" y="2530630"/>
            <a:ext cx="76200"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3066537" y="2651623"/>
            <a:ext cx="83345"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5406793" y="4561181"/>
            <a:ext cx="76200"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3478264" y="2273474"/>
            <a:ext cx="71438"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4918424" y="4998094"/>
            <a:ext cx="71438" cy="90488"/>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43" name="TextBox 42"/>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2" name="Oval 1"/>
          <p:cNvSpPr/>
          <p:nvPr/>
        </p:nvSpPr>
        <p:spPr>
          <a:xfrm>
            <a:off x="2771800" y="1700808"/>
            <a:ext cx="1863253" cy="18964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Oval 44"/>
          <p:cNvSpPr/>
          <p:nvPr/>
        </p:nvSpPr>
        <p:spPr>
          <a:xfrm>
            <a:off x="5580112" y="1916832"/>
            <a:ext cx="1440160" cy="12035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Oval 45"/>
          <p:cNvSpPr/>
          <p:nvPr/>
        </p:nvSpPr>
        <p:spPr>
          <a:xfrm>
            <a:off x="4364743" y="3848226"/>
            <a:ext cx="1793170" cy="16111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TextBox 2"/>
          <p:cNvSpPr txBox="1"/>
          <p:nvPr/>
        </p:nvSpPr>
        <p:spPr>
          <a:xfrm>
            <a:off x="1039130" y="1054477"/>
            <a:ext cx="7272808" cy="646331"/>
          </a:xfrm>
          <a:prstGeom prst="rect">
            <a:avLst/>
          </a:prstGeom>
          <a:noFill/>
        </p:spPr>
        <p:txBody>
          <a:bodyPr wrap="square" rtlCol="1">
            <a:spAutoFit/>
          </a:bodyPr>
          <a:lstStyle/>
          <a:p>
            <a:pPr algn="l" rtl="0"/>
            <a:r>
              <a:rPr lang="en-US" b="1" dirty="0" smtClean="0"/>
              <a:t>Clustering</a:t>
            </a:r>
            <a:r>
              <a:rPr lang="en-US" dirty="0" smtClean="0"/>
              <a:t> </a:t>
            </a:r>
            <a:r>
              <a:rPr lang="en-US" dirty="0"/>
              <a:t>is the assignment of a set of observations into subsets (called </a:t>
            </a:r>
            <a:r>
              <a:rPr lang="en-US" i="1" dirty="0"/>
              <a:t>clusters</a:t>
            </a:r>
            <a:r>
              <a:rPr lang="en-US" dirty="0"/>
              <a:t>) so that observations in the same cluster are similar in some sense</a:t>
            </a:r>
            <a:endParaRPr lang="he-IL" dirty="0"/>
          </a:p>
        </p:txBody>
      </p:sp>
    </p:spTree>
    <p:extLst>
      <p:ext uri="{BB962C8B-B14F-4D97-AF65-F5344CB8AC3E}">
        <p14:creationId xmlns:p14="http://schemas.microsoft.com/office/powerpoint/2010/main" val="960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a:xfrm>
            <a:off x="0" y="304800"/>
            <a:ext cx="9144000" cy="685800"/>
          </a:xfrm>
        </p:spPr>
        <p:txBody>
          <a:bodyPr>
            <a:normAutofit fontScale="90000"/>
          </a:bodyPr>
          <a:lstStyle/>
          <a:p>
            <a:r>
              <a:rPr lang="en-US" dirty="0" smtClean="0"/>
              <a:t>Unsupervised Learning–Anomaly Detection</a:t>
            </a:r>
            <a:endParaRPr lang="en-US" dirty="0"/>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he-IL"/>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he-IL"/>
          </a:p>
        </p:txBody>
      </p:sp>
      <p:sp>
        <p:nvSpPr>
          <p:cNvPr id="640015" name="Oval 15"/>
          <p:cNvSpPr>
            <a:spLocks noChangeAspect="1" noChangeArrowheads="1"/>
          </p:cNvSpPr>
          <p:nvPr/>
        </p:nvSpPr>
        <p:spPr bwMode="auto">
          <a:xfrm>
            <a:off x="3254606" y="2918273"/>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17" name="Oval 17"/>
          <p:cNvSpPr>
            <a:spLocks noChangeAspect="1" noChangeArrowheads="1"/>
          </p:cNvSpPr>
          <p:nvPr/>
        </p:nvSpPr>
        <p:spPr bwMode="auto">
          <a:xfrm>
            <a:off x="5147931" y="3973401"/>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18" name="Oval 18"/>
          <p:cNvSpPr>
            <a:spLocks noChangeAspect="1" noChangeArrowheads="1"/>
          </p:cNvSpPr>
          <p:nvPr/>
        </p:nvSpPr>
        <p:spPr bwMode="auto">
          <a:xfrm>
            <a:off x="6516216" y="2264248"/>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19" name="Oval 19"/>
          <p:cNvSpPr>
            <a:spLocks noChangeAspect="1" noChangeArrowheads="1"/>
          </p:cNvSpPr>
          <p:nvPr/>
        </p:nvSpPr>
        <p:spPr bwMode="auto">
          <a:xfrm>
            <a:off x="5622966" y="4774398"/>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640020" name="Oval 20"/>
          <p:cNvSpPr>
            <a:spLocks noChangeAspect="1" noChangeArrowheads="1"/>
          </p:cNvSpPr>
          <p:nvPr/>
        </p:nvSpPr>
        <p:spPr bwMode="auto">
          <a:xfrm>
            <a:off x="4635053" y="4329263"/>
            <a:ext cx="80963"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1" name="Oval 21"/>
          <p:cNvSpPr>
            <a:spLocks noChangeAspect="1" noChangeArrowheads="1"/>
          </p:cNvSpPr>
          <p:nvPr/>
        </p:nvSpPr>
        <p:spPr bwMode="auto">
          <a:xfrm>
            <a:off x="6157912" y="1988840"/>
            <a:ext cx="90488" cy="88107"/>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640022" name="Oval 22"/>
          <p:cNvSpPr>
            <a:spLocks noChangeAspect="1" noChangeArrowheads="1"/>
          </p:cNvSpPr>
          <p:nvPr/>
        </p:nvSpPr>
        <p:spPr bwMode="auto">
          <a:xfrm>
            <a:off x="5105399" y="4727031"/>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3" name="Oval 23"/>
          <p:cNvSpPr>
            <a:spLocks noChangeAspect="1" noChangeArrowheads="1"/>
          </p:cNvSpPr>
          <p:nvPr/>
        </p:nvSpPr>
        <p:spPr bwMode="auto">
          <a:xfrm rot="-1118274">
            <a:off x="4368551" y="2300787"/>
            <a:ext cx="80963"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4" name="Oval 24"/>
          <p:cNvSpPr>
            <a:spLocks noChangeAspect="1" noChangeArrowheads="1"/>
          </p:cNvSpPr>
          <p:nvPr/>
        </p:nvSpPr>
        <p:spPr bwMode="auto">
          <a:xfrm rot="-1118274">
            <a:off x="6561460" y="2707443"/>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5" name="Oval 25"/>
          <p:cNvSpPr>
            <a:spLocks noChangeAspect="1" noChangeArrowheads="1"/>
          </p:cNvSpPr>
          <p:nvPr/>
        </p:nvSpPr>
        <p:spPr bwMode="auto">
          <a:xfrm rot="-1118274">
            <a:off x="5299167" y="5151758"/>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6" name="Oval 26"/>
          <p:cNvSpPr>
            <a:spLocks noChangeAspect="1" noChangeArrowheads="1"/>
          </p:cNvSpPr>
          <p:nvPr/>
        </p:nvSpPr>
        <p:spPr bwMode="auto">
          <a:xfrm rot="-1118274">
            <a:off x="4090802" y="2765114"/>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640027" name="Oval 27"/>
          <p:cNvSpPr>
            <a:spLocks noChangeAspect="1" noChangeArrowheads="1"/>
          </p:cNvSpPr>
          <p:nvPr/>
        </p:nvSpPr>
        <p:spPr bwMode="auto">
          <a:xfrm rot="-1118274">
            <a:off x="4714967" y="4758594"/>
            <a:ext cx="90488" cy="76200"/>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8" name="Oval 28"/>
          <p:cNvSpPr>
            <a:spLocks noChangeAspect="1" noChangeArrowheads="1"/>
          </p:cNvSpPr>
          <p:nvPr/>
        </p:nvSpPr>
        <p:spPr bwMode="auto">
          <a:xfrm rot="-1118274">
            <a:off x="5870413" y="5102586"/>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29" name="Oval 29"/>
          <p:cNvSpPr>
            <a:spLocks noChangeAspect="1" noChangeArrowheads="1"/>
          </p:cNvSpPr>
          <p:nvPr/>
        </p:nvSpPr>
        <p:spPr bwMode="auto">
          <a:xfrm rot="-1118274">
            <a:off x="3638780" y="3084642"/>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0" name="Oval 30"/>
          <p:cNvSpPr>
            <a:spLocks noChangeAspect="1" noChangeArrowheads="1"/>
          </p:cNvSpPr>
          <p:nvPr/>
        </p:nvSpPr>
        <p:spPr bwMode="auto">
          <a:xfrm rot="5895381">
            <a:off x="4783265" y="4193855"/>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1" name="Oval 31"/>
          <p:cNvSpPr>
            <a:spLocks noChangeAspect="1" noChangeArrowheads="1"/>
          </p:cNvSpPr>
          <p:nvPr/>
        </p:nvSpPr>
        <p:spPr bwMode="auto">
          <a:xfrm rot="5895381">
            <a:off x="3212934" y="2243524"/>
            <a:ext cx="83345"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2" name="Oval 32"/>
          <p:cNvSpPr>
            <a:spLocks noChangeAspect="1" noChangeArrowheads="1"/>
          </p:cNvSpPr>
          <p:nvPr/>
        </p:nvSpPr>
        <p:spPr bwMode="auto">
          <a:xfrm rot="5895381">
            <a:off x="3969363" y="2901319"/>
            <a:ext cx="71438"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3" name="Oval 33"/>
          <p:cNvSpPr>
            <a:spLocks noChangeAspect="1" noChangeArrowheads="1"/>
          </p:cNvSpPr>
          <p:nvPr/>
        </p:nvSpPr>
        <p:spPr bwMode="auto">
          <a:xfrm rot="5895381">
            <a:off x="5380302" y="3923420"/>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4" name="Oval 34"/>
          <p:cNvSpPr>
            <a:spLocks noChangeAspect="1" noChangeArrowheads="1"/>
          </p:cNvSpPr>
          <p:nvPr/>
        </p:nvSpPr>
        <p:spPr bwMode="auto">
          <a:xfrm rot="5895381">
            <a:off x="5906726" y="2750861"/>
            <a:ext cx="88106"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5" name="Oval 35"/>
          <p:cNvSpPr>
            <a:spLocks noChangeAspect="1" noChangeArrowheads="1"/>
          </p:cNvSpPr>
          <p:nvPr/>
        </p:nvSpPr>
        <p:spPr bwMode="auto">
          <a:xfrm rot="5895381">
            <a:off x="3428359" y="3254414"/>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6" name="Oval 36"/>
          <p:cNvSpPr>
            <a:spLocks noChangeAspect="1" noChangeArrowheads="1"/>
          </p:cNvSpPr>
          <p:nvPr/>
        </p:nvSpPr>
        <p:spPr bwMode="auto">
          <a:xfrm rot="5895381">
            <a:off x="5859241" y="4391635"/>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dirty="0"/>
          </a:p>
        </p:txBody>
      </p:sp>
      <p:sp>
        <p:nvSpPr>
          <p:cNvPr id="640037" name="Oval 37"/>
          <p:cNvSpPr>
            <a:spLocks noChangeAspect="1" noChangeArrowheads="1"/>
          </p:cNvSpPr>
          <p:nvPr/>
        </p:nvSpPr>
        <p:spPr bwMode="auto">
          <a:xfrm rot="5895381">
            <a:off x="4019267" y="2541888"/>
            <a:ext cx="71438" cy="90488"/>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640038" name="Oval 38"/>
          <p:cNvSpPr>
            <a:spLocks noChangeAspect="1" noChangeArrowheads="1"/>
          </p:cNvSpPr>
          <p:nvPr/>
        </p:nvSpPr>
        <p:spPr bwMode="auto">
          <a:xfrm rot="5895381">
            <a:off x="5234004" y="4449281"/>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39" name="Oval 39"/>
          <p:cNvSpPr>
            <a:spLocks noChangeAspect="1" noChangeArrowheads="1"/>
          </p:cNvSpPr>
          <p:nvPr/>
        </p:nvSpPr>
        <p:spPr bwMode="auto">
          <a:xfrm rot="5895381">
            <a:off x="5087159" y="5330175"/>
            <a:ext cx="88106"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0" name="Oval 40"/>
          <p:cNvSpPr>
            <a:spLocks noChangeAspect="1" noChangeArrowheads="1"/>
          </p:cNvSpPr>
          <p:nvPr/>
        </p:nvSpPr>
        <p:spPr bwMode="auto">
          <a:xfrm rot="4777107">
            <a:off x="6256789" y="2342747"/>
            <a:ext cx="88106"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1" name="Oval 41"/>
          <p:cNvSpPr>
            <a:spLocks noChangeAspect="1" noChangeArrowheads="1"/>
          </p:cNvSpPr>
          <p:nvPr/>
        </p:nvSpPr>
        <p:spPr bwMode="auto">
          <a:xfrm rot="4777107">
            <a:off x="6258935" y="2623452"/>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2" name="Oval 42"/>
          <p:cNvSpPr>
            <a:spLocks noChangeAspect="1" noChangeArrowheads="1"/>
          </p:cNvSpPr>
          <p:nvPr/>
        </p:nvSpPr>
        <p:spPr bwMode="auto">
          <a:xfrm rot="4777107">
            <a:off x="3873203" y="2206812"/>
            <a:ext cx="71438"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3" name="Oval 43"/>
          <p:cNvSpPr>
            <a:spLocks noChangeAspect="1" noChangeArrowheads="1"/>
          </p:cNvSpPr>
          <p:nvPr/>
        </p:nvSpPr>
        <p:spPr bwMode="auto">
          <a:xfrm rot="4777107">
            <a:off x="5898664" y="2259486"/>
            <a:ext cx="88107" cy="80963"/>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4" name="Oval 44"/>
          <p:cNvSpPr>
            <a:spLocks noChangeAspect="1" noChangeArrowheads="1"/>
          </p:cNvSpPr>
          <p:nvPr/>
        </p:nvSpPr>
        <p:spPr bwMode="auto">
          <a:xfrm rot="4777107">
            <a:off x="5675354" y="4046721"/>
            <a:ext cx="76200" cy="80963"/>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640045" name="Oval 45"/>
          <p:cNvSpPr>
            <a:spLocks noChangeAspect="1" noChangeArrowheads="1"/>
          </p:cNvSpPr>
          <p:nvPr/>
        </p:nvSpPr>
        <p:spPr bwMode="auto">
          <a:xfrm rot="4777107">
            <a:off x="3540267" y="2530630"/>
            <a:ext cx="76200"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7" name="Oval 47"/>
          <p:cNvSpPr>
            <a:spLocks noChangeAspect="1" noChangeArrowheads="1"/>
          </p:cNvSpPr>
          <p:nvPr/>
        </p:nvSpPr>
        <p:spPr bwMode="auto">
          <a:xfrm rot="4777107">
            <a:off x="3066537" y="2651623"/>
            <a:ext cx="83345"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48" name="Oval 48"/>
          <p:cNvSpPr>
            <a:spLocks noChangeAspect="1" noChangeArrowheads="1"/>
          </p:cNvSpPr>
          <p:nvPr/>
        </p:nvSpPr>
        <p:spPr bwMode="auto">
          <a:xfrm rot="4777107">
            <a:off x="5406793" y="4561181"/>
            <a:ext cx="76200"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640051" name="Text Box 51"/>
          <p:cNvSpPr txBox="1">
            <a:spLocks noChangeArrowheads="1"/>
          </p:cNvSpPr>
          <p:nvPr/>
        </p:nvSpPr>
        <p:spPr bwMode="auto">
          <a:xfrm>
            <a:off x="6248400" y="32004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he-IL"/>
          </a:p>
        </p:txBody>
      </p:sp>
      <p:sp>
        <p:nvSpPr>
          <p:cNvPr id="40" name="Oval 32"/>
          <p:cNvSpPr>
            <a:spLocks noChangeAspect="1" noChangeArrowheads="1"/>
          </p:cNvSpPr>
          <p:nvPr/>
        </p:nvSpPr>
        <p:spPr bwMode="auto">
          <a:xfrm rot="5895381">
            <a:off x="3478264" y="2273474"/>
            <a:ext cx="71438" cy="9048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41" name="Oval 37"/>
          <p:cNvSpPr>
            <a:spLocks noChangeAspect="1" noChangeArrowheads="1"/>
          </p:cNvSpPr>
          <p:nvPr/>
        </p:nvSpPr>
        <p:spPr bwMode="auto">
          <a:xfrm rot="5895381">
            <a:off x="4918424" y="4998094"/>
            <a:ext cx="71438" cy="90488"/>
          </a:xfrm>
          <a:prstGeom prst="ellipse">
            <a:avLst/>
          </a:prstGeom>
          <a:solidFill>
            <a:schemeClr val="tx1"/>
          </a:solidFill>
          <a:ln w="9525">
            <a:solidFill>
              <a:schemeClr val="tx1"/>
            </a:solidFill>
            <a:round/>
            <a:headEnd/>
            <a:tailEnd/>
          </a:ln>
          <a:effectLst/>
          <a:extLst/>
        </p:spPr>
        <p:txBody>
          <a:bodyPr wrap="none" anchor="ctr"/>
          <a:lstStyle/>
          <a:p>
            <a:endParaRPr lang="he-IL" u="sng"/>
          </a:p>
        </p:txBody>
      </p:sp>
      <p:sp>
        <p:nvSpPr>
          <p:cNvPr id="43" name="TextBox 42"/>
          <p:cNvSpPr txBox="1"/>
          <p:nvPr/>
        </p:nvSpPr>
        <p:spPr>
          <a:xfrm>
            <a:off x="2963913" y="5714092"/>
            <a:ext cx="2616199" cy="523220"/>
          </a:xfrm>
          <a:prstGeom prst="rect">
            <a:avLst/>
          </a:prstGeom>
          <a:noFill/>
        </p:spPr>
        <p:txBody>
          <a:bodyPr wrap="square" rtlCol="1">
            <a:spAutoFit/>
          </a:bodyPr>
          <a:lstStyle/>
          <a:p>
            <a:r>
              <a:rPr lang="en-US" sz="2800" dirty="0" smtClean="0"/>
              <a:t>New Recipients</a:t>
            </a:r>
            <a:endParaRPr lang="he-IL" sz="2800" dirty="0"/>
          </a:p>
        </p:txBody>
      </p:sp>
      <p:sp>
        <p:nvSpPr>
          <p:cNvPr id="44" name="TextBox 43"/>
          <p:cNvSpPr txBox="1"/>
          <p:nvPr/>
        </p:nvSpPr>
        <p:spPr>
          <a:xfrm rot="16200000">
            <a:off x="994450" y="3955906"/>
            <a:ext cx="2616199" cy="523220"/>
          </a:xfrm>
          <a:prstGeom prst="rect">
            <a:avLst/>
          </a:prstGeom>
          <a:noFill/>
        </p:spPr>
        <p:txBody>
          <a:bodyPr wrap="square" rtlCol="1">
            <a:spAutoFit/>
          </a:bodyPr>
          <a:lstStyle/>
          <a:p>
            <a:r>
              <a:rPr lang="en-US" sz="2800" dirty="0" smtClean="0"/>
              <a:t>Email Length</a:t>
            </a:r>
            <a:endParaRPr lang="he-IL" sz="2800" dirty="0"/>
          </a:p>
        </p:txBody>
      </p:sp>
      <p:sp>
        <p:nvSpPr>
          <p:cNvPr id="47" name="Oval 17"/>
          <p:cNvSpPr>
            <a:spLocks noChangeAspect="1" noChangeArrowheads="1"/>
          </p:cNvSpPr>
          <p:nvPr/>
        </p:nvSpPr>
        <p:spPr bwMode="auto">
          <a:xfrm>
            <a:off x="7793880" y="4125801"/>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48" name="Oval 17"/>
          <p:cNvSpPr>
            <a:spLocks noChangeAspect="1" noChangeArrowheads="1"/>
          </p:cNvSpPr>
          <p:nvPr/>
        </p:nvSpPr>
        <p:spPr bwMode="auto">
          <a:xfrm>
            <a:off x="2843808" y="4437682"/>
            <a:ext cx="90488" cy="71438"/>
          </a:xfrm>
          <a:prstGeom prst="ellipse">
            <a:avLst/>
          </a:prstGeom>
          <a:solidFill>
            <a:schemeClr val="tx1"/>
          </a:solidFill>
          <a:ln w="9525">
            <a:solidFill>
              <a:schemeClr val="tx1"/>
            </a:solidFill>
            <a:round/>
            <a:headEnd/>
            <a:tailEnd/>
          </a:ln>
          <a:effectLst/>
          <a:extLst/>
        </p:spPr>
        <p:txBody>
          <a:bodyPr wrap="none" anchor="ctr"/>
          <a:lstStyle/>
          <a:p>
            <a:endParaRPr lang="he-IL"/>
          </a:p>
        </p:txBody>
      </p:sp>
      <p:sp>
        <p:nvSpPr>
          <p:cNvPr id="2" name="TextBox 1"/>
          <p:cNvSpPr txBox="1"/>
          <p:nvPr/>
        </p:nvSpPr>
        <p:spPr>
          <a:xfrm>
            <a:off x="755576" y="1196752"/>
            <a:ext cx="7704856" cy="646331"/>
          </a:xfrm>
          <a:prstGeom prst="rect">
            <a:avLst/>
          </a:prstGeom>
          <a:noFill/>
        </p:spPr>
        <p:txBody>
          <a:bodyPr wrap="square" rtlCol="1">
            <a:spAutoFit/>
          </a:bodyPr>
          <a:lstStyle/>
          <a:p>
            <a:pPr algn="l" rtl="0"/>
            <a:r>
              <a:rPr lang="en-US" dirty="0" smtClean="0"/>
              <a:t>Detecting </a:t>
            </a:r>
            <a:r>
              <a:rPr lang="en-US" dirty="0"/>
              <a:t>patterns in a given data set that do not conform to an established normal behavior.</a:t>
            </a:r>
            <a:endParaRPr lang="he-IL" dirty="0"/>
          </a:p>
        </p:txBody>
      </p:sp>
    </p:spTree>
    <p:extLst>
      <p:ext uri="{BB962C8B-B14F-4D97-AF65-F5344CB8AC3E}">
        <p14:creationId xmlns:p14="http://schemas.microsoft.com/office/powerpoint/2010/main" val="3686951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40968"/>
            <a:ext cx="8229600" cy="1143000"/>
          </a:xfrm>
        </p:spPr>
        <p:txBody>
          <a:bodyPr>
            <a:noAutofit/>
          </a:bodyPr>
          <a:lstStyle/>
          <a:p>
            <a:r>
              <a:rPr lang="en-US" sz="7200" dirty="0" smtClean="0"/>
              <a:t>The Learning Process</a:t>
            </a:r>
            <a:endParaRPr lang="he-IL" sz="7200" dirty="0"/>
          </a:p>
        </p:txBody>
      </p:sp>
      <p:pic>
        <p:nvPicPr>
          <p:cNvPr id="205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87" y="1730488"/>
            <a:ext cx="7395200" cy="523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89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4.32007E-6 L -0.00104 -0.42946 " pathEditMode="relative" rAng="0" ptsTypes="AA">
                                      <p:cBhvr>
                                        <p:cTn id="6" dur="2000" fill="hold"/>
                                        <p:tgtEl>
                                          <p:spTgt spid="2"/>
                                        </p:tgtEl>
                                        <p:attrNameLst>
                                          <p:attrName>ppt_x</p:attrName>
                                          <p:attrName>ppt_y</p:attrName>
                                        </p:attrNameLst>
                                      </p:cBhvr>
                                      <p:rCtr x="-52" y="-21485"/>
                                    </p:animMotion>
                                  </p:childTnLst>
                                </p:cTn>
                              </p:par>
                              <p:par>
                                <p:cTn id="7" presetID="3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anim calcmode="lin" valueType="num">
                                      <p:cBhvr>
                                        <p:cTn id="9" dur="2000" fill="hold"/>
                                        <p:tgtEl>
                                          <p:spTgt spid="2056"/>
                                        </p:tgtEl>
                                        <p:attrNameLst>
                                          <p:attrName>ppt_w</p:attrName>
                                        </p:attrNameLst>
                                      </p:cBhvr>
                                      <p:tavLst>
                                        <p:tav tm="0">
                                          <p:val>
                                            <p:fltVal val="0"/>
                                          </p:val>
                                        </p:tav>
                                        <p:tav tm="100000">
                                          <p:val>
                                            <p:strVal val="#ppt_w"/>
                                          </p:val>
                                        </p:tav>
                                      </p:tavLst>
                                    </p:anim>
                                    <p:anim calcmode="lin" valueType="num">
                                      <p:cBhvr>
                                        <p:cTn id="10" dur="2000" fill="hold"/>
                                        <p:tgtEl>
                                          <p:spTgt spid="2056"/>
                                        </p:tgtEl>
                                        <p:attrNameLst>
                                          <p:attrName>ppt_h</p:attrName>
                                        </p:attrNameLst>
                                      </p:cBhvr>
                                      <p:tavLst>
                                        <p:tav tm="0">
                                          <p:val>
                                            <p:fltVal val="0"/>
                                          </p:val>
                                        </p:tav>
                                        <p:tav tm="100000">
                                          <p:val>
                                            <p:strVal val="#ppt_h"/>
                                          </p:val>
                                        </p:tav>
                                      </p:tavLst>
                                    </p:anim>
                                    <p:anim calcmode="lin" valueType="num">
                                      <p:cBhvr>
                                        <p:cTn id="11" dur="2000" fill="hold"/>
                                        <p:tgtEl>
                                          <p:spTgt spid="2056"/>
                                        </p:tgtEl>
                                        <p:attrNameLst>
                                          <p:attrName>style.rotation</p:attrName>
                                        </p:attrNameLst>
                                      </p:cBhvr>
                                      <p:tavLst>
                                        <p:tav tm="0">
                                          <p:val>
                                            <p:fltVal val="90"/>
                                          </p:val>
                                        </p:tav>
                                        <p:tav tm="100000">
                                          <p:val>
                                            <p:fltVal val="0"/>
                                          </p:val>
                                        </p:tav>
                                      </p:tavLst>
                                    </p:anim>
                                    <p:animEffect transition="in" filter="fade">
                                      <p:cBhvr>
                                        <p:cTn id="12" dur="2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1629693-FBA0-4565-A014-97794E5BBDE7}" type="slidenum">
              <a:rPr lang="en-US"/>
              <a:pPr/>
              <a:t>90</a:t>
            </a:fld>
            <a:endParaRPr lang="en-US">
              <a:latin typeface="Times New Roman" pitchFamily="18" charset="0"/>
            </a:endParaRPr>
          </a:p>
        </p:txBody>
      </p:sp>
      <p:sp>
        <p:nvSpPr>
          <p:cNvPr id="202754" name="Rectangle 2"/>
          <p:cNvSpPr>
            <a:spLocks noGrp="1" noChangeArrowheads="1"/>
          </p:cNvSpPr>
          <p:nvPr>
            <p:ph type="title"/>
          </p:nvPr>
        </p:nvSpPr>
        <p:spPr/>
        <p:txBody>
          <a:bodyPr/>
          <a:lstStyle/>
          <a:p>
            <a:r>
              <a:rPr lang="en-US" dirty="0"/>
              <a:t>Source of Training Data</a:t>
            </a:r>
          </a:p>
        </p:txBody>
      </p:sp>
      <p:sp>
        <p:nvSpPr>
          <p:cNvPr id="202755" name="Rectangle 3"/>
          <p:cNvSpPr>
            <a:spLocks noGrp="1" noChangeArrowheads="1"/>
          </p:cNvSpPr>
          <p:nvPr>
            <p:ph type="body" idx="1"/>
          </p:nvPr>
        </p:nvSpPr>
        <p:spPr>
          <a:xfrm>
            <a:off x="179512" y="1600200"/>
            <a:ext cx="8784976" cy="4525963"/>
          </a:xfrm>
        </p:spPr>
        <p:txBody>
          <a:bodyPr>
            <a:normAutofit fontScale="70000" lnSpcReduction="20000"/>
          </a:bodyPr>
          <a:lstStyle/>
          <a:p>
            <a:pPr algn="l" rtl="0">
              <a:lnSpc>
                <a:spcPct val="80000"/>
              </a:lnSpc>
            </a:pPr>
            <a:r>
              <a:rPr lang="en-US" sz="2800" dirty="0"/>
              <a:t>Provided random examples outside of the learner’s control</a:t>
            </a:r>
            <a:r>
              <a:rPr lang="en-US" sz="2800" dirty="0" smtClean="0"/>
              <a:t>.</a:t>
            </a:r>
          </a:p>
          <a:p>
            <a:pPr lvl="1" algn="l" rtl="0">
              <a:lnSpc>
                <a:spcPct val="80000"/>
              </a:lnSpc>
            </a:pPr>
            <a:r>
              <a:rPr lang="en-US" sz="2400" dirty="0" smtClean="0"/>
              <a:t>Passive Learning</a:t>
            </a:r>
            <a:endParaRPr lang="en-US" sz="2400" dirty="0"/>
          </a:p>
          <a:p>
            <a:pPr lvl="1" algn="l" rtl="0">
              <a:lnSpc>
                <a:spcPct val="80000"/>
              </a:lnSpc>
            </a:pPr>
            <a:r>
              <a:rPr lang="en-US" sz="2400" dirty="0"/>
              <a:t>Negative examples available or only positive</a:t>
            </a:r>
            <a:r>
              <a:rPr lang="en-US" sz="2400" dirty="0" smtClean="0"/>
              <a:t>? Semi-Supervised Learning</a:t>
            </a:r>
          </a:p>
          <a:p>
            <a:pPr lvl="1" algn="l" rtl="0">
              <a:lnSpc>
                <a:spcPct val="80000"/>
              </a:lnSpc>
            </a:pPr>
            <a:r>
              <a:rPr lang="en-US" sz="2400" dirty="0" smtClean="0"/>
              <a:t>Imbalanced </a:t>
            </a:r>
            <a:endParaRPr lang="en-US" sz="2400" dirty="0"/>
          </a:p>
          <a:p>
            <a:pPr algn="l" rtl="0">
              <a:lnSpc>
                <a:spcPct val="80000"/>
              </a:lnSpc>
            </a:pPr>
            <a:r>
              <a:rPr lang="en-US" sz="2800" dirty="0"/>
              <a:t>Good training examples selected by a “benevolent teacher.”</a:t>
            </a:r>
          </a:p>
          <a:p>
            <a:pPr lvl="1" algn="l" rtl="0">
              <a:lnSpc>
                <a:spcPct val="80000"/>
              </a:lnSpc>
            </a:pPr>
            <a:r>
              <a:rPr lang="en-US" sz="2400" dirty="0"/>
              <a:t>“Near miss” examples</a:t>
            </a:r>
          </a:p>
          <a:p>
            <a:pPr algn="l" rtl="0">
              <a:lnSpc>
                <a:spcPct val="80000"/>
              </a:lnSpc>
            </a:pPr>
            <a:r>
              <a:rPr lang="en-US" sz="2800" dirty="0"/>
              <a:t>Learner can query an oracle about class of an unlabeled example in the environment</a:t>
            </a:r>
            <a:r>
              <a:rPr lang="en-US" sz="2800" dirty="0" smtClean="0"/>
              <a:t>.</a:t>
            </a:r>
          </a:p>
          <a:p>
            <a:pPr lvl="1" algn="l" rtl="0">
              <a:lnSpc>
                <a:spcPct val="80000"/>
              </a:lnSpc>
            </a:pPr>
            <a:r>
              <a:rPr lang="en-US" sz="2400" dirty="0" smtClean="0"/>
              <a:t>Active Learning</a:t>
            </a:r>
            <a:endParaRPr lang="en-US" sz="2400" dirty="0"/>
          </a:p>
          <a:p>
            <a:pPr algn="l" rtl="0">
              <a:lnSpc>
                <a:spcPct val="80000"/>
              </a:lnSpc>
            </a:pPr>
            <a:r>
              <a:rPr lang="en-US" sz="2800" dirty="0"/>
              <a:t>Learner can construct an arbitrary example and query an oracle for its label.</a:t>
            </a:r>
          </a:p>
          <a:p>
            <a:pPr algn="l" rtl="0">
              <a:lnSpc>
                <a:spcPct val="80000"/>
              </a:lnSpc>
            </a:pPr>
            <a:r>
              <a:rPr lang="en-US" sz="2800" dirty="0"/>
              <a:t>Learner can  </a:t>
            </a:r>
            <a:r>
              <a:rPr lang="en-US" sz="2800" dirty="0" smtClean="0"/>
              <a:t>run directly </a:t>
            </a:r>
            <a:r>
              <a:rPr lang="en-US" sz="2800" dirty="0"/>
              <a:t>in the environment without any human </a:t>
            </a:r>
            <a:r>
              <a:rPr lang="en-US" sz="2800" dirty="0" smtClean="0"/>
              <a:t>guidance and obtain feedback.</a:t>
            </a:r>
          </a:p>
          <a:p>
            <a:pPr lvl="1" algn="l" rtl="0">
              <a:lnSpc>
                <a:spcPct val="80000"/>
              </a:lnSpc>
            </a:pPr>
            <a:r>
              <a:rPr lang="en-US" sz="2400" dirty="0"/>
              <a:t>Reinforcement Learning</a:t>
            </a:r>
          </a:p>
          <a:p>
            <a:pPr algn="l" rtl="0">
              <a:lnSpc>
                <a:spcPct val="80000"/>
              </a:lnSpc>
            </a:pPr>
            <a:r>
              <a:rPr lang="en-US" sz="2800" dirty="0" smtClean="0"/>
              <a:t>There is no existing class concept</a:t>
            </a:r>
          </a:p>
          <a:p>
            <a:pPr lvl="1" algn="l" rtl="0">
              <a:lnSpc>
                <a:spcPct val="80000"/>
              </a:lnSpc>
            </a:pPr>
            <a:r>
              <a:rPr lang="en-US" sz="2400" dirty="0"/>
              <a:t>A form of discovery</a:t>
            </a:r>
          </a:p>
          <a:p>
            <a:pPr lvl="1" algn="l" rtl="0">
              <a:lnSpc>
                <a:spcPct val="80000"/>
              </a:lnSpc>
            </a:pPr>
            <a:r>
              <a:rPr lang="en-US" sz="2400" dirty="0" smtClean="0"/>
              <a:t>Unsupervised Learning</a:t>
            </a:r>
          </a:p>
          <a:p>
            <a:pPr lvl="2" algn="l" rtl="0">
              <a:lnSpc>
                <a:spcPct val="80000"/>
              </a:lnSpc>
            </a:pPr>
            <a:r>
              <a:rPr lang="en-US" sz="2000" dirty="0" smtClean="0"/>
              <a:t>Clustering</a:t>
            </a:r>
          </a:p>
          <a:p>
            <a:pPr lvl="2" algn="l" rtl="0">
              <a:lnSpc>
                <a:spcPct val="80000"/>
              </a:lnSpc>
            </a:pPr>
            <a:r>
              <a:rPr lang="en-US" sz="2000" dirty="0" smtClean="0"/>
              <a:t>Association Rules</a:t>
            </a:r>
          </a:p>
          <a:p>
            <a:pPr lvl="1" algn="l" rtl="0">
              <a:lnSpc>
                <a:spcPct val="80000"/>
              </a:lnSpc>
            </a:pPr>
            <a:endParaRPr lang="en-US" sz="2400" dirty="0" smtClean="0"/>
          </a:p>
          <a:p>
            <a:pPr lvl="2" algn="l" rtl="0">
              <a:lnSpc>
                <a:spcPct val="80000"/>
              </a:lnSpc>
            </a:pPr>
            <a:r>
              <a:rPr lang="en-US" sz="2000" dirty="0" smtClean="0"/>
              <a:t> </a:t>
            </a:r>
          </a:p>
          <a:p>
            <a:pPr marL="457200" lvl="1" indent="0" algn="l" rtl="0">
              <a:lnSpc>
                <a:spcPct val="80000"/>
              </a:lnSpc>
              <a:buNone/>
            </a:pPr>
            <a:endParaRPr lang="en-US" sz="2400" dirty="0"/>
          </a:p>
        </p:txBody>
      </p:sp>
    </p:spTree>
    <p:extLst>
      <p:ext uri="{BB962C8B-B14F-4D97-AF65-F5344CB8AC3E}">
        <p14:creationId xmlns:p14="http://schemas.microsoft.com/office/powerpoint/2010/main" val="36504894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Other Learning Tasks</a:t>
            </a:r>
            <a:endParaRPr lang="he-IL" dirty="0"/>
          </a:p>
        </p:txBody>
      </p:sp>
      <p:sp>
        <p:nvSpPr>
          <p:cNvPr id="3" name="Content Placeholder 2"/>
          <p:cNvSpPr>
            <a:spLocks noGrp="1"/>
          </p:cNvSpPr>
          <p:nvPr>
            <p:ph idx="1"/>
          </p:nvPr>
        </p:nvSpPr>
        <p:spPr>
          <a:xfrm>
            <a:off x="457200" y="1600200"/>
            <a:ext cx="8579296" cy="4525963"/>
          </a:xfrm>
        </p:spPr>
        <p:txBody>
          <a:bodyPr>
            <a:normAutofit fontScale="70000" lnSpcReduction="20000"/>
          </a:bodyPr>
          <a:lstStyle/>
          <a:p>
            <a:pPr algn="l" rtl="0"/>
            <a:r>
              <a:rPr lang="en-US" b="1" dirty="0" smtClean="0"/>
              <a:t>Other Supervised Learning Settings</a:t>
            </a:r>
          </a:p>
          <a:p>
            <a:pPr lvl="1" algn="l" rtl="0"/>
            <a:r>
              <a:rPr lang="en-US" dirty="0" smtClean="0"/>
              <a:t>Multi-Class Classification</a:t>
            </a:r>
          </a:p>
          <a:p>
            <a:pPr lvl="1" algn="l" rtl="0"/>
            <a:r>
              <a:rPr lang="en-US" dirty="0" smtClean="0"/>
              <a:t>Multi-Label Classification</a:t>
            </a:r>
          </a:p>
          <a:p>
            <a:pPr lvl="1" algn="l" rtl="0"/>
            <a:r>
              <a:rPr lang="en-US" dirty="0" smtClean="0"/>
              <a:t>Semi-supervised classification – make use of labeled and unlabeled data</a:t>
            </a:r>
          </a:p>
          <a:p>
            <a:pPr lvl="1" algn="l" rtl="0"/>
            <a:r>
              <a:rPr lang="en-US" dirty="0"/>
              <a:t>One Class </a:t>
            </a:r>
            <a:r>
              <a:rPr lang="en-US" dirty="0" smtClean="0"/>
              <a:t>Classification – only instances from one label are given</a:t>
            </a:r>
            <a:endParaRPr lang="en-US" dirty="0"/>
          </a:p>
          <a:p>
            <a:pPr algn="l" rtl="0"/>
            <a:r>
              <a:rPr lang="en-US" b="1" dirty="0"/>
              <a:t>Ranking and Preference </a:t>
            </a:r>
            <a:r>
              <a:rPr lang="en-US" b="1" dirty="0" smtClean="0"/>
              <a:t>Learning</a:t>
            </a:r>
          </a:p>
          <a:p>
            <a:pPr algn="l" rtl="0"/>
            <a:r>
              <a:rPr lang="en-US" b="1" dirty="0"/>
              <a:t>Sequence labeling</a:t>
            </a:r>
          </a:p>
          <a:p>
            <a:pPr algn="l" rtl="0"/>
            <a:r>
              <a:rPr lang="en-US" b="1" dirty="0"/>
              <a:t>Cost-sensitive Learning</a:t>
            </a:r>
          </a:p>
          <a:p>
            <a:pPr algn="l" rtl="0"/>
            <a:r>
              <a:rPr lang="en-US" b="1" dirty="0"/>
              <a:t>Online </a:t>
            </a:r>
            <a:r>
              <a:rPr lang="en-US" b="1" dirty="0" smtClean="0"/>
              <a:t>learning  and Incremental Learning-  </a:t>
            </a:r>
            <a:r>
              <a:rPr lang="en-US" b="1" dirty="0"/>
              <a:t>L</a:t>
            </a:r>
            <a:r>
              <a:rPr lang="en-US" b="1" dirty="0" smtClean="0"/>
              <a:t>earns </a:t>
            </a:r>
            <a:r>
              <a:rPr lang="en-US" b="1" dirty="0"/>
              <a:t>one instance at a time.</a:t>
            </a:r>
          </a:p>
          <a:p>
            <a:pPr algn="l" rtl="0"/>
            <a:r>
              <a:rPr lang="en-US" b="1" dirty="0"/>
              <a:t>Concept Drift</a:t>
            </a:r>
          </a:p>
          <a:p>
            <a:pPr algn="l" rtl="0"/>
            <a:r>
              <a:rPr lang="en-US" b="1" dirty="0" smtClean="0"/>
              <a:t>Multi-Task </a:t>
            </a:r>
            <a:r>
              <a:rPr lang="en-US" b="1" dirty="0"/>
              <a:t>and Transfer Learning</a:t>
            </a:r>
            <a:endParaRPr lang="en-US" dirty="0"/>
          </a:p>
          <a:p>
            <a:pPr algn="l" rtl="0"/>
            <a:r>
              <a:rPr lang="en-US" b="1" dirty="0" smtClean="0"/>
              <a:t>Collective classification – When instances </a:t>
            </a:r>
            <a:r>
              <a:rPr lang="en-US" b="1" dirty="0"/>
              <a:t>are </a:t>
            </a:r>
            <a:r>
              <a:rPr lang="en-US" b="1" dirty="0" smtClean="0"/>
              <a:t>dependent!</a:t>
            </a:r>
            <a:endParaRPr lang="en-US" b="1" dirty="0"/>
          </a:p>
          <a:p>
            <a:pPr algn="l" rtl="0"/>
            <a:endParaRPr lang="en-US" dirty="0"/>
          </a:p>
          <a:p>
            <a:pPr algn="l" rtl="0"/>
            <a:endParaRPr lang="en-US" dirty="0" smtClean="0"/>
          </a:p>
          <a:p>
            <a:pPr algn="l" rtl="0"/>
            <a:endParaRPr lang="he-IL" dirty="0"/>
          </a:p>
        </p:txBody>
      </p:sp>
    </p:spTree>
    <p:extLst>
      <p:ext uri="{BB962C8B-B14F-4D97-AF65-F5344CB8AC3E}">
        <p14:creationId xmlns:p14="http://schemas.microsoft.com/office/powerpoint/2010/main" val="31525739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a:t>
            </a:r>
            <a:endParaRPr lang="he-IL" dirty="0"/>
          </a:p>
        </p:txBody>
      </p:sp>
      <p:sp>
        <p:nvSpPr>
          <p:cNvPr id="3" name="Content Placeholder 2"/>
          <p:cNvSpPr>
            <a:spLocks noGrp="1"/>
          </p:cNvSpPr>
          <p:nvPr>
            <p:ph idx="1"/>
          </p:nvPr>
        </p:nvSpPr>
        <p:spPr/>
        <p:txBody>
          <a:bodyPr/>
          <a:lstStyle/>
          <a:p>
            <a:endParaRPr lang="he-IL"/>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783"/>
            <a:ext cx="9054159" cy="515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853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916832"/>
            <a:ext cx="4032448"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8530" name="Rectangle 2"/>
          <p:cNvSpPr>
            <a:spLocks noGrp="1" noChangeArrowheads="1"/>
          </p:cNvSpPr>
          <p:nvPr>
            <p:ph type="title"/>
          </p:nvPr>
        </p:nvSpPr>
        <p:spPr>
          <a:xfrm>
            <a:off x="850900" y="279400"/>
            <a:ext cx="7772400" cy="1143000"/>
          </a:xfrm>
        </p:spPr>
        <p:txBody>
          <a:bodyPr/>
          <a:lstStyle/>
          <a:p>
            <a:r>
              <a:rPr lang="en-US" dirty="0"/>
              <a:t>Want to Learn More?</a:t>
            </a:r>
          </a:p>
        </p:txBody>
      </p:sp>
    </p:spTree>
    <p:extLst>
      <p:ext uri="{BB962C8B-B14F-4D97-AF65-F5344CB8AC3E}">
        <p14:creationId xmlns:p14="http://schemas.microsoft.com/office/powerpoint/2010/main" val="2063071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a:xfrm>
            <a:off x="850900" y="279400"/>
            <a:ext cx="7772400" cy="1143000"/>
          </a:xfrm>
        </p:spPr>
        <p:txBody>
          <a:bodyPr/>
          <a:lstStyle/>
          <a:p>
            <a:r>
              <a:rPr lang="en-US"/>
              <a:t>Want to Learn More?</a:t>
            </a:r>
          </a:p>
        </p:txBody>
      </p:sp>
      <p:sp>
        <p:nvSpPr>
          <p:cNvPr id="278531" name="Rectangle 3"/>
          <p:cNvSpPr>
            <a:spLocks noGrp="1" noChangeArrowheads="1"/>
          </p:cNvSpPr>
          <p:nvPr>
            <p:ph type="body" idx="1"/>
          </p:nvPr>
        </p:nvSpPr>
        <p:spPr>
          <a:xfrm>
            <a:off x="395536" y="2101850"/>
            <a:ext cx="7772400" cy="4756150"/>
          </a:xfrm>
        </p:spPr>
        <p:txBody>
          <a:bodyPr>
            <a:normAutofit/>
          </a:bodyPr>
          <a:lstStyle/>
          <a:p>
            <a:pPr algn="l" rtl="0">
              <a:lnSpc>
                <a:spcPct val="90000"/>
              </a:lnSpc>
            </a:pPr>
            <a:r>
              <a:rPr lang="en-US" sz="2400" dirty="0"/>
              <a:t>Thomas Mitchell (1997), Machine Learning, </a:t>
            </a:r>
            <a:r>
              <a:rPr lang="en-US" sz="2400" dirty="0" err="1"/>
              <a:t>Mcgraw-Hill</a:t>
            </a:r>
            <a:r>
              <a:rPr lang="en-US" sz="2400" dirty="0"/>
              <a:t>.</a:t>
            </a:r>
            <a:endParaRPr lang="en-US" sz="2400" dirty="0" smtClean="0"/>
          </a:p>
          <a:p>
            <a:pPr algn="l" rtl="0">
              <a:lnSpc>
                <a:spcPct val="90000"/>
              </a:lnSpc>
            </a:pPr>
            <a:endParaRPr lang="en-US" sz="2400" i="1" dirty="0" smtClean="0"/>
          </a:p>
          <a:p>
            <a:pPr algn="l" rtl="0">
              <a:lnSpc>
                <a:spcPct val="90000"/>
              </a:lnSpc>
            </a:pPr>
            <a:r>
              <a:rPr lang="en-US" sz="2400" i="1" dirty="0" smtClean="0"/>
              <a:t>R</a:t>
            </a:r>
            <a:r>
              <a:rPr lang="en-US" sz="2400" i="1" dirty="0"/>
              <a:t>. </a:t>
            </a:r>
            <a:r>
              <a:rPr lang="en-US" sz="2400" i="1" dirty="0" err="1"/>
              <a:t>Duda</a:t>
            </a:r>
            <a:r>
              <a:rPr lang="en-US" sz="2400" i="1" dirty="0"/>
              <a:t>, P. Hart, and D. Stork </a:t>
            </a:r>
            <a:r>
              <a:rPr lang="en-US" sz="2400" i="1" dirty="0" smtClean="0"/>
              <a:t>(2000), </a:t>
            </a:r>
            <a:r>
              <a:rPr lang="en-US" sz="2400" dirty="0" smtClean="0"/>
              <a:t>Pattern Classification, Second Edition.</a:t>
            </a:r>
          </a:p>
          <a:p>
            <a:pPr algn="l" rtl="0">
              <a:lnSpc>
                <a:spcPct val="90000"/>
              </a:lnSpc>
            </a:pPr>
            <a:endParaRPr lang="en-US" sz="2400" b="1" i="1" dirty="0"/>
          </a:p>
          <a:p>
            <a:pPr algn="l" rtl="0">
              <a:lnSpc>
                <a:spcPct val="90000"/>
              </a:lnSpc>
            </a:pPr>
            <a:r>
              <a:rPr lang="en-US" sz="2400" i="1" dirty="0" smtClean="0"/>
              <a:t>Ian </a:t>
            </a:r>
            <a:r>
              <a:rPr lang="en-US" sz="2400" i="1" dirty="0"/>
              <a:t>H. Witten, </a:t>
            </a:r>
            <a:r>
              <a:rPr lang="en-US" sz="2400" i="1" dirty="0" err="1"/>
              <a:t>Eibe</a:t>
            </a:r>
            <a:r>
              <a:rPr lang="en-US" sz="2400" i="1" dirty="0"/>
              <a:t> Frank, Mark A. Hall (2011), Data Mining: Practical Machine Learning Tools and Techniques, Third Edition, The Morgan </a:t>
            </a:r>
            <a:r>
              <a:rPr lang="en-US" sz="2400" i="1" dirty="0" smtClean="0"/>
              <a:t>Kaufmann</a:t>
            </a:r>
          </a:p>
          <a:p>
            <a:pPr algn="l" rtl="0">
              <a:lnSpc>
                <a:spcPct val="90000"/>
              </a:lnSpc>
            </a:pPr>
            <a:endParaRPr lang="en-US" sz="2400" i="1" dirty="0"/>
          </a:p>
          <a:p>
            <a:pPr algn="l" rtl="0">
              <a:lnSpc>
                <a:spcPct val="90000"/>
              </a:lnSpc>
            </a:pPr>
            <a:r>
              <a:rPr lang="en-US" sz="2400" i="1" dirty="0" err="1" smtClean="0"/>
              <a:t>Oded</a:t>
            </a:r>
            <a:r>
              <a:rPr lang="en-US" sz="2400" i="1" dirty="0" smtClean="0"/>
              <a:t> </a:t>
            </a:r>
            <a:r>
              <a:rPr lang="en-US" sz="2400" i="1" dirty="0" err="1" smtClean="0"/>
              <a:t>Maimon</a:t>
            </a:r>
            <a:r>
              <a:rPr lang="en-US" sz="2400" i="1" dirty="0" smtClean="0"/>
              <a:t>, </a:t>
            </a:r>
            <a:r>
              <a:rPr lang="en-US" sz="2400" i="1" dirty="0" err="1" smtClean="0"/>
              <a:t>Lior</a:t>
            </a:r>
            <a:r>
              <a:rPr lang="en-US" sz="2400" i="1" dirty="0" smtClean="0"/>
              <a:t> </a:t>
            </a:r>
            <a:r>
              <a:rPr lang="en-US" sz="2400" i="1" dirty="0" err="1" smtClean="0"/>
              <a:t>Rokach</a:t>
            </a:r>
            <a:r>
              <a:rPr lang="en-US" sz="2400" i="1" dirty="0"/>
              <a:t> </a:t>
            </a:r>
            <a:r>
              <a:rPr lang="en-US" sz="2400" i="1" dirty="0" smtClean="0"/>
              <a:t>(2010), </a:t>
            </a:r>
            <a:r>
              <a:rPr lang="en-US" sz="2400" dirty="0"/>
              <a:t>Data Mining and Knowledge Discovery </a:t>
            </a:r>
            <a:r>
              <a:rPr lang="en-US" sz="2400" dirty="0" smtClean="0"/>
              <a:t>Handbook, Second Edition, Springer.</a:t>
            </a:r>
            <a:endParaRPr lang="en-US" sz="2400" dirty="0"/>
          </a:p>
          <a:p>
            <a:pPr marL="0" indent="0" algn="l" rtl="0">
              <a:lnSpc>
                <a:spcPct val="90000"/>
              </a:lnSpc>
              <a:buNone/>
            </a:pPr>
            <a:r>
              <a:rPr lang="en-US" sz="1800" i="1" dirty="0"/>
              <a:t/>
            </a:r>
            <a:br>
              <a:rPr lang="en-US" sz="1800" i="1" dirty="0"/>
            </a:br>
            <a:endParaRPr lang="en-US" sz="1800" i="1" dirty="0"/>
          </a:p>
          <a:p>
            <a:pPr algn="l" rtl="0">
              <a:lnSpc>
                <a:spcPct val="90000"/>
              </a:lnSpc>
            </a:pPr>
            <a:endParaRPr lang="en-US" sz="1800" dirty="0"/>
          </a:p>
          <a:p>
            <a:pPr algn="l" rtl="0">
              <a:lnSpc>
                <a:spcPct val="90000"/>
              </a:lnSpc>
            </a:pPr>
            <a:endParaRPr lang="en-US" sz="2800" dirty="0"/>
          </a:p>
          <a:p>
            <a:pPr algn="l" rtl="0">
              <a:lnSpc>
                <a:spcPct val="90000"/>
              </a:lnSpc>
              <a:buFontTx/>
              <a:buNone/>
            </a:pPr>
            <a:endParaRPr lang="en-US" sz="2800" dirty="0"/>
          </a:p>
        </p:txBody>
      </p:sp>
      <p:pic>
        <p:nvPicPr>
          <p:cNvPr id="717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44408" y="4149080"/>
            <a:ext cx="1002407" cy="100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1628800"/>
            <a:ext cx="1080120"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3923" y="2924944"/>
            <a:ext cx="724581"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4057" y="5445224"/>
            <a:ext cx="884312" cy="1215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367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של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5677</TotalTime>
  <Words>3165</Words>
  <Application>Microsoft Office PowerPoint</Application>
  <PresentationFormat>On-screen Show (4:3)</PresentationFormat>
  <Paragraphs>704</Paragraphs>
  <Slides>94</Slides>
  <Notes>46</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ערכת נושא של Office</vt:lpstr>
      <vt:lpstr>Introduction to Machine Learning</vt:lpstr>
      <vt:lpstr>About Me</vt:lpstr>
      <vt:lpstr>Machine Learning</vt:lpstr>
      <vt:lpstr>Why Machine Learning?</vt:lpstr>
      <vt:lpstr>Why now?</vt:lpstr>
      <vt:lpstr>ML Applications</vt:lpstr>
      <vt:lpstr>The concept of learning in a ML system</vt:lpstr>
      <vt:lpstr>Motivating Example Learning to Filter Spam</vt:lpstr>
      <vt:lpstr>The Learning Process</vt:lpstr>
      <vt:lpstr>The Learning Process</vt:lpstr>
      <vt:lpstr>The Learning Process in our Example</vt:lpstr>
      <vt:lpstr>Data Set</vt:lpstr>
      <vt:lpstr>Step 4: Model Learning</vt:lpstr>
      <vt:lpstr>Step 5: Model Testing</vt:lpstr>
      <vt:lpstr>Learning Algorithms</vt:lpstr>
      <vt:lpstr>PowerPoint Presentation</vt:lpstr>
      <vt:lpstr>PowerPoint Presentation</vt:lpstr>
      <vt:lpstr>PowerPoint Presentation</vt:lpstr>
      <vt:lpstr>PowerPoint Presentation</vt:lpstr>
      <vt:lpstr>PowerPoint Presentation</vt:lpstr>
      <vt:lpstr>PowerPoint Presentation</vt:lpstr>
      <vt:lpstr> Linear Classifiers</vt:lpstr>
      <vt:lpstr> Linear Classifiers</vt:lpstr>
      <vt:lpstr>When a new email is sent </vt:lpstr>
      <vt:lpstr> Linear Classifiers</vt:lpstr>
      <vt:lpstr> Linear Classifiers</vt:lpstr>
      <vt:lpstr> Linear Classifiers</vt:lpstr>
      <vt:lpstr> Linear Classifiers</vt:lpstr>
      <vt:lpstr>Classifier Margin</vt:lpstr>
      <vt:lpstr>Maximum Margin</vt:lpstr>
      <vt:lpstr> No Linear Classifier can cover all instances</vt:lpstr>
      <vt:lpstr>PowerPoint Presentation</vt:lpstr>
      <vt:lpstr> No Linear Classifier can cover all instances</vt:lpstr>
      <vt:lpstr>PowerPoint Presentation</vt:lpstr>
      <vt:lpstr>Which one?</vt:lpstr>
      <vt:lpstr>Evaluating What’s Been Learned</vt:lpstr>
      <vt:lpstr>The Non-linearly separable case</vt:lpstr>
      <vt:lpstr>The Non-linearly separable case</vt:lpstr>
      <vt:lpstr>The Non-linearly separable case</vt:lpstr>
      <vt:lpstr>The Non-linearly separable case</vt:lpstr>
      <vt:lpstr>Lazy Learners</vt:lpstr>
      <vt:lpstr>Lazy Learners Instance-based learning </vt:lpstr>
      <vt:lpstr>Lazy Learner: k-Nearest Neighbors </vt:lpstr>
      <vt:lpstr>Decision tree</vt:lpstr>
      <vt:lpstr>Top Down Induction of Decision Trees</vt:lpstr>
      <vt:lpstr>Top Down Induction of Decision Trees</vt:lpstr>
      <vt:lpstr>Top Down Induction of Decision Trees</vt:lpstr>
      <vt:lpstr>Top Down Induction of Decision Trees</vt:lpstr>
      <vt:lpstr>Top Down Induction of Decision Trees</vt:lpstr>
      <vt:lpstr>Which One?</vt:lpstr>
      <vt:lpstr>Overfitting and underfitting</vt:lpstr>
      <vt:lpstr>Neural Network Model</vt:lpstr>
      <vt:lpstr>“Combined logistic models”</vt:lpstr>
      <vt:lpstr>PowerPoint Presentation</vt:lpstr>
      <vt:lpstr>PowerPoint Presentation</vt:lpstr>
      <vt:lpstr>PowerPoint Presentation</vt:lpstr>
      <vt:lpstr>Ensemble Learning</vt:lpstr>
      <vt:lpstr>Example of Ensemble of Weak Classifiers</vt:lpstr>
      <vt:lpstr>Main Principles</vt:lpstr>
      <vt:lpstr>Occam's razor  (14th-century)  </vt:lpstr>
      <vt:lpstr>No Free Lunch Theorem in Machine Learning (Wolpert, 2001) </vt:lpstr>
      <vt:lpstr>So why developing new algorithms?</vt:lpstr>
      <vt:lpstr>Less is More? The Curse of Dimensionality  (Bellman, 1961)</vt:lpstr>
      <vt:lpstr>Less is More? The Curse of Dimensionality</vt:lpstr>
      <vt:lpstr>PowerPoint Presentation</vt:lpstr>
      <vt:lpstr>PowerPoint Presentation</vt:lpstr>
      <vt:lpstr>PowerPoint Presentation</vt:lpstr>
      <vt:lpstr>Less is More?</vt:lpstr>
      <vt:lpstr>Meaningfulness of Answers</vt:lpstr>
      <vt:lpstr>Examples of Bonferroni’s Principle</vt:lpstr>
      <vt:lpstr>Why Tracking Terrorists Is (Almost) Impossible!</vt:lpstr>
      <vt:lpstr>The Details</vt:lpstr>
      <vt:lpstr>Calculations – (1)</vt:lpstr>
      <vt:lpstr>Calculations – (2)</vt:lpstr>
      <vt:lpstr>Conclusion</vt:lpstr>
      <vt:lpstr>Moral</vt:lpstr>
      <vt:lpstr>Rhine Paradox – (1)</vt:lpstr>
      <vt:lpstr>Rhine Paradox – (2)</vt:lpstr>
      <vt:lpstr>Rhine Paradox – (3)</vt:lpstr>
      <vt:lpstr>Moral</vt:lpstr>
      <vt:lpstr>Instability and the  Rashomon Effect</vt:lpstr>
      <vt:lpstr>The Wisdom of Crowds Why the Many Are Smarter Than the Few and How Collective Wisdom Shapes Business, Economies, Societies and Nations </vt:lpstr>
      <vt:lpstr>Committees of Experts</vt:lpstr>
      <vt:lpstr>Other Learning Tasks</vt:lpstr>
      <vt:lpstr>Supervised Learning - Multi Class</vt:lpstr>
      <vt:lpstr>Supervised Learning - Multi Label</vt:lpstr>
      <vt:lpstr>Supervised Learning - Regression</vt:lpstr>
      <vt:lpstr>Unsupervised Learning - Clustering</vt:lpstr>
      <vt:lpstr>Unsupervised Learning–Anomaly Detection</vt:lpstr>
      <vt:lpstr>Source of Training Data</vt:lpstr>
      <vt:lpstr>Other Learning Tasks</vt:lpstr>
      <vt:lpstr>Software</vt:lpstr>
      <vt:lpstr>Want to Learn More?</vt:lpstr>
      <vt:lpstr>Want to Learn More?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Lior</cp:lastModifiedBy>
  <cp:revision>290</cp:revision>
  <dcterms:created xsi:type="dcterms:W3CDTF">2010-12-11T20:42:39Z</dcterms:created>
  <dcterms:modified xsi:type="dcterms:W3CDTF">2012-07-31T03:02:02Z</dcterms:modified>
</cp:coreProperties>
</file>